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7" r:id="rId2"/>
    <p:sldId id="293" r:id="rId3"/>
    <p:sldId id="303" r:id="rId4"/>
    <p:sldId id="305" r:id="rId5"/>
    <p:sldId id="304" r:id="rId6"/>
    <p:sldId id="281" r:id="rId7"/>
    <p:sldId id="306" r:id="rId8"/>
    <p:sldId id="291" r:id="rId9"/>
    <p:sldId id="292" r:id="rId10"/>
    <p:sldId id="294" r:id="rId11"/>
    <p:sldId id="295" r:id="rId12"/>
    <p:sldId id="301" r:id="rId13"/>
    <p:sldId id="302" r:id="rId14"/>
    <p:sldId id="296" r:id="rId15"/>
    <p:sldId id="297" r:id="rId16"/>
    <p:sldId id="298" r:id="rId17"/>
    <p:sldId id="299" r:id="rId18"/>
    <p:sldId id="300" r:id="rId19"/>
  </p:sldIdLst>
  <p:sldSz cx="15544800" cy="10058400"/>
  <p:notesSz cx="9601200" cy="15087600"/>
  <p:defaultTextStyle>
    <a:defPPr>
      <a:defRPr lang="en-US"/>
    </a:defPPr>
    <a:lvl1pPr marL="0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1pPr>
    <a:lvl2pPr marL="787756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2pPr>
    <a:lvl3pPr marL="1575511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3pPr>
    <a:lvl4pPr marL="2363267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4pPr>
    <a:lvl5pPr marL="3151022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5pPr>
    <a:lvl6pPr marL="3938778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6pPr>
    <a:lvl7pPr marL="4726534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7pPr>
    <a:lvl8pPr marL="5514289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8pPr>
    <a:lvl9pPr marL="6302045" algn="l" defTabSz="1575511" rtl="0" eaLnBrk="1" latinLnBrk="0" hangingPunct="1">
      <a:defRPr sz="31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09" userDrawn="1">
          <p15:clr>
            <a:srgbClr val="A4A3A4"/>
          </p15:clr>
        </p15:guide>
        <p15:guide id="2" orient="horz" pos="618" userDrawn="1">
          <p15:clr>
            <a:srgbClr val="A4A3A4"/>
          </p15:clr>
        </p15:guide>
        <p15:guide id="3" orient="horz" pos="6168" userDrawn="1">
          <p15:clr>
            <a:srgbClr val="A4A3A4"/>
          </p15:clr>
        </p15:guide>
        <p15:guide id="4" pos="6795" userDrawn="1">
          <p15:clr>
            <a:srgbClr val="A4A3A4"/>
          </p15:clr>
        </p15:guide>
        <p15:guide id="5" pos="5709" userDrawn="1">
          <p15:clr>
            <a:srgbClr val="A4A3A4"/>
          </p15:clr>
        </p15:guide>
        <p15:guide id="6" pos="648" userDrawn="1">
          <p15:clr>
            <a:srgbClr val="A4A3A4"/>
          </p15:clr>
        </p15:guide>
        <p15:guide id="7" pos="3624" userDrawn="1">
          <p15:clr>
            <a:srgbClr val="A4A3A4"/>
          </p15:clr>
        </p15:guide>
        <p15:guide id="8" pos="4996" userDrawn="1">
          <p15:clr>
            <a:srgbClr val="A4A3A4"/>
          </p15:clr>
        </p15:guide>
        <p15:guide id="9" pos="9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96" autoAdjust="0"/>
    <p:restoredTop sz="94660" autoAdjust="0"/>
  </p:normalViewPr>
  <p:slideViewPr>
    <p:cSldViewPr snapToGrid="0">
      <p:cViewPr varScale="1">
        <p:scale>
          <a:sx n="80" d="100"/>
          <a:sy n="80" d="100"/>
        </p:scale>
        <p:origin x="1044" y="102"/>
      </p:cViewPr>
      <p:guideLst>
        <p:guide orient="horz" pos="3809"/>
        <p:guide orient="horz" pos="618"/>
        <p:guide orient="horz" pos="6168"/>
        <p:guide pos="6795"/>
        <p:guide pos="5709"/>
        <p:guide pos="648"/>
        <p:guide pos="3624"/>
        <p:guide pos="4996"/>
        <p:guide pos="9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/>
          <a:lstStyle>
            <a:lvl1pPr algn="l">
              <a:defRPr sz="1900"/>
            </a:lvl1pPr>
          </a:lstStyle>
          <a:p>
            <a:r>
              <a:rPr lang="en-US" smtClean="0"/>
              <a:t>Valdosta State University Master Plan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2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/>
          <a:lstStyle>
            <a:lvl1pPr algn="r">
              <a:defRPr sz="1900"/>
            </a:lvl1pPr>
          </a:lstStyle>
          <a:p>
            <a:fld id="{A3064660-92F9-470B-A7FD-556E246E4CCA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4330604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 anchor="b"/>
          <a:lstStyle>
            <a:lvl1pPr algn="l">
              <a:defRPr sz="19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14330604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 anchor="b"/>
          <a:lstStyle>
            <a:lvl1pPr algn="r">
              <a:defRPr sz="1900"/>
            </a:lvl1pPr>
          </a:lstStyle>
          <a:p>
            <a:fld id="{850CD622-3C40-49F4-93BB-EA2E14EC7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570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/>
          <a:lstStyle>
            <a:lvl1pPr algn="l">
              <a:defRPr sz="1900"/>
            </a:lvl1pPr>
          </a:lstStyle>
          <a:p>
            <a:r>
              <a:rPr lang="en-US" smtClean="0"/>
              <a:t>Valdosta State University Master Plan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2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/>
          <a:lstStyle>
            <a:lvl1pPr algn="r">
              <a:defRPr sz="1900"/>
            </a:lvl1pPr>
          </a:lstStyle>
          <a:p>
            <a:fld id="{538D8617-F717-4CCE-AB07-6716782263A1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1131888"/>
            <a:ext cx="8743950" cy="565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40987" tIns="70493" rIns="140987" bIns="7049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7166612"/>
            <a:ext cx="7680960" cy="6789420"/>
          </a:xfrm>
          <a:prstGeom prst="rect">
            <a:avLst/>
          </a:prstGeom>
        </p:spPr>
        <p:txBody>
          <a:bodyPr vert="horz" lIns="140987" tIns="70493" rIns="140987" bIns="7049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4330604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 anchor="b"/>
          <a:lstStyle>
            <a:lvl1pPr algn="l">
              <a:defRPr sz="1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14330604"/>
            <a:ext cx="4160520" cy="754380"/>
          </a:xfrm>
          <a:prstGeom prst="rect">
            <a:avLst/>
          </a:prstGeom>
        </p:spPr>
        <p:txBody>
          <a:bodyPr vert="horz" lIns="140987" tIns="70493" rIns="140987" bIns="70493" rtlCol="0" anchor="b"/>
          <a:lstStyle>
            <a:lvl1pPr algn="r">
              <a:defRPr sz="1900"/>
            </a:lvl1pPr>
          </a:lstStyle>
          <a:p>
            <a:fld id="{A129E575-7B68-4079-83F3-8634B805E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6964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1pPr>
    <a:lvl2pPr marL="787756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2pPr>
    <a:lvl3pPr marL="1575511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3pPr>
    <a:lvl4pPr marL="2363267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4pPr>
    <a:lvl5pPr marL="3151022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5pPr>
    <a:lvl6pPr marL="3938778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6pPr>
    <a:lvl7pPr marL="4726534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7pPr>
    <a:lvl8pPr marL="5514289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8pPr>
    <a:lvl9pPr marL="6302045" algn="l" defTabSz="1575511" rtl="0" eaLnBrk="1" latinLnBrk="0" hangingPunct="1">
      <a:defRPr sz="20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8625" y="1131888"/>
            <a:ext cx="8743950" cy="565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Valdosta State University Master Plan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9E575-7B68-4079-83F3-8634B805E0A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060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8625" y="1131888"/>
            <a:ext cx="8743950" cy="565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Valdosta State University Master Plan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9E575-7B68-4079-83F3-8634B805E0A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77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8625" y="1131888"/>
            <a:ext cx="8743950" cy="565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Valdosta State University Master Plan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9E575-7B68-4079-83F3-8634B805E0A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86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8625" y="1131888"/>
            <a:ext cx="8743950" cy="565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Valdosta State University Master Plan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9E575-7B68-4079-83F3-8634B805E0A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073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8808963" y="1"/>
            <a:ext cx="6015467" cy="178597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253405" y="8504203"/>
            <a:ext cx="3375897" cy="1065932"/>
          </a:xfrm>
        </p:spPr>
        <p:txBody>
          <a:bodyPr/>
          <a:lstStyle>
            <a:lvl1pPr marL="0" indent="0" algn="r">
              <a:lnSpc>
                <a:spcPct val="114000"/>
              </a:lnSpc>
              <a:buNone/>
              <a:defRPr sz="1000">
                <a:solidFill>
                  <a:srgbClr val="555759"/>
                </a:solidFill>
              </a:defRPr>
            </a:lvl1pPr>
            <a:lvl2pPr marL="457200" indent="0" algn="r">
              <a:spcBef>
                <a:spcPts val="1500"/>
              </a:spcBef>
              <a:buNone/>
              <a:defRPr lang="en-US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r" defTabSz="914400" rtl="0" eaLnBrk="1" latinLnBrk="0" hangingPunct="1">
              <a:lnSpc>
                <a:spcPct val="114000"/>
              </a:lnSpc>
              <a:spcBef>
                <a:spcPts val="1500"/>
              </a:spcBef>
              <a:buFont typeface="Arial" pitchFamily="34" charset="0"/>
              <a:buNone/>
            </a:pPr>
            <a:r>
              <a:rPr lang="en-US" dirty="0" smtClean="0"/>
              <a:t>Subtitle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7639703" y="3902752"/>
            <a:ext cx="4989599" cy="3897377"/>
          </a:xfrm>
        </p:spPr>
        <p:txBody>
          <a:bodyPr anchor="b" anchorCtr="0"/>
          <a:lstStyle>
            <a:lvl1pPr algn="r">
              <a:lnSpc>
                <a:spcPct val="90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9002182" y="7875878"/>
            <a:ext cx="3627120" cy="535517"/>
          </a:xfrm>
        </p:spPr>
        <p:txBody>
          <a:bodyPr/>
          <a:lstStyle>
            <a:lvl1pPr algn="r">
              <a:defRPr sz="2000" b="1"/>
            </a:lvl1pPr>
          </a:lstStyle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932688" y="10170161"/>
            <a:ext cx="13057632" cy="535517"/>
          </a:xfrm>
        </p:spPr>
        <p:txBody>
          <a:bodyPr/>
          <a:lstStyle/>
          <a:p>
            <a:r>
              <a:rPr lang="en-US" smtClean="0"/>
              <a:t>Hugh Gloster Renovations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0" y="10170161"/>
            <a:ext cx="466344" cy="535517"/>
          </a:xfrm>
        </p:spPr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Web.Screen.RGB_Logo_Main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725" y="1916685"/>
            <a:ext cx="1355876" cy="2078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9015"/>
            <a:ext cx="7044385" cy="457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\\LAS-ATL1\Images\OpenAsset_Images\Projects\25097-00\25097_00_N12_tif\25097_00_N12_ppt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5786" b="-25786"/>
          <a:stretch/>
        </p:blipFill>
        <p:spPr bwMode="auto">
          <a:xfrm>
            <a:off x="8840907" y="0"/>
            <a:ext cx="5990897" cy="258269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0" b="-20199"/>
          <a:stretch/>
        </p:blipFill>
        <p:spPr bwMode="auto">
          <a:xfrm>
            <a:off x="8819727" y="2216389"/>
            <a:ext cx="3736282" cy="321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7863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023360"/>
            <a:ext cx="12435840" cy="2682240"/>
          </a:xfr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4023360"/>
            <a:ext cx="12435840" cy="5364480"/>
          </a:xfr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423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4479" y="4023360"/>
            <a:ext cx="6212523" cy="4883912"/>
          </a:xfrm>
        </p:spPr>
        <p:txBody>
          <a:bodyPr vert="horz" lIns="0" tIns="0" rIns="9144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399" y="4023360"/>
            <a:ext cx="6212523" cy="4883912"/>
          </a:xfrm>
        </p:spPr>
        <p:txBody>
          <a:bodyPr vert="horz" lIns="0" tIns="0" rIns="9144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180" y="4036018"/>
            <a:ext cx="6215220" cy="603039"/>
          </a:xfrm>
        </p:spPr>
        <p:txBody>
          <a:bodyPr rIns="91440"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468" y="4910404"/>
            <a:ext cx="6217920" cy="4425696"/>
          </a:xfrm>
        </p:spPr>
        <p:txBody>
          <a:bodyPr vert="horz" lIns="0" tIns="0" rIns="9144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72401" y="4036018"/>
            <a:ext cx="6212523" cy="603039"/>
          </a:xfrm>
        </p:spPr>
        <p:txBody>
          <a:bodyPr rIns="91440"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72400" y="4910404"/>
            <a:ext cx="6217920" cy="4425696"/>
          </a:xfrm>
        </p:spPr>
        <p:txBody>
          <a:bodyPr vert="horz" lIns="0" tIns="0" rIns="91440" bIns="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rge an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3172" y="3808811"/>
            <a:ext cx="6212523" cy="5436538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75000"/>
              </a:lnSpc>
              <a:spcBef>
                <a:spcPts val="0"/>
              </a:spcBef>
              <a:defRPr lang="en-US" sz="1800" smtClean="0"/>
            </a:lvl1pPr>
            <a:lvl2pPr>
              <a:lnSpc>
                <a:spcPct val="175000"/>
              </a:lnSpc>
              <a:spcBef>
                <a:spcPts val="0"/>
              </a:spcBef>
              <a:defRPr lang="en-US" sz="1800" smtClean="0"/>
            </a:lvl2pPr>
            <a:lvl3pPr>
              <a:lnSpc>
                <a:spcPct val="175000"/>
              </a:lnSpc>
              <a:spcBef>
                <a:spcPts val="0"/>
              </a:spcBef>
              <a:defRPr lang="en-US" sz="1800" smtClean="0"/>
            </a:lvl3pPr>
            <a:lvl4pPr>
              <a:lnSpc>
                <a:spcPct val="175000"/>
              </a:lnSpc>
              <a:spcBef>
                <a:spcPts val="0"/>
              </a:spcBef>
              <a:defRPr lang="en-US" sz="1800" smtClean="0"/>
            </a:lvl4pPr>
            <a:lvl5pPr>
              <a:lnSpc>
                <a:spcPct val="175000"/>
              </a:lnSpc>
              <a:spcBef>
                <a:spcPts val="0"/>
              </a:spcBef>
              <a:defRPr lang="en-US"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66344" y="2204801"/>
            <a:ext cx="4403717" cy="1207008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548307" y="0"/>
            <a:ext cx="6996493" cy="100584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46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mall and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7188" y="4335853"/>
            <a:ext cx="6212523" cy="4883912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US" sz="1400" smtClean="0"/>
            </a:lvl1pPr>
            <a:lvl2pPr>
              <a:lnSpc>
                <a:spcPct val="150000"/>
              </a:lnSpc>
              <a:spcBef>
                <a:spcPts val="0"/>
              </a:spcBef>
              <a:defRPr lang="en-US" sz="1400" smtClean="0"/>
            </a:lvl2pPr>
            <a:lvl3pPr>
              <a:lnSpc>
                <a:spcPct val="150000"/>
              </a:lnSpc>
              <a:spcBef>
                <a:spcPts val="0"/>
              </a:spcBef>
              <a:defRPr lang="en-US" sz="1400" smtClean="0"/>
            </a:lvl3pPr>
            <a:lvl4pPr>
              <a:lnSpc>
                <a:spcPct val="150000"/>
              </a:lnSpc>
              <a:spcBef>
                <a:spcPts val="0"/>
              </a:spcBef>
              <a:defRPr lang="en-US" sz="1400" smtClean="0"/>
            </a:lvl4pPr>
            <a:lvl5pPr>
              <a:lnSpc>
                <a:spcPct val="150000"/>
              </a:lnSpc>
              <a:spcBef>
                <a:spcPts val="0"/>
              </a:spcBef>
              <a:defRPr lang="en-US"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66344" y="2204801"/>
            <a:ext cx="4403717" cy="1207008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0800510" y="3750429"/>
            <a:ext cx="2882153" cy="2630188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Hugh Gloster Renovations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2903564" y="1887500"/>
            <a:ext cx="1715567" cy="1631399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1861008" y="6779883"/>
            <a:ext cx="2609090" cy="2131339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39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Smal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6126" y="2938399"/>
            <a:ext cx="6114490" cy="4883912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75000"/>
              </a:lnSpc>
              <a:spcBef>
                <a:spcPts val="0"/>
              </a:spcBef>
              <a:defRPr lang="en-US" sz="1200" smtClean="0"/>
            </a:lvl1pPr>
            <a:lvl2pPr>
              <a:lnSpc>
                <a:spcPct val="175000"/>
              </a:lnSpc>
              <a:spcBef>
                <a:spcPts val="0"/>
              </a:spcBef>
              <a:defRPr lang="en-US" sz="1200" smtClean="0"/>
            </a:lvl2pPr>
            <a:lvl3pPr>
              <a:lnSpc>
                <a:spcPct val="175000"/>
              </a:lnSpc>
              <a:spcBef>
                <a:spcPts val="0"/>
              </a:spcBef>
              <a:defRPr lang="en-US" sz="1200" smtClean="0"/>
            </a:lvl3pPr>
            <a:lvl4pPr>
              <a:lnSpc>
                <a:spcPct val="175000"/>
              </a:lnSpc>
              <a:spcBef>
                <a:spcPts val="0"/>
              </a:spcBef>
              <a:defRPr lang="en-US" sz="1200" smtClean="0"/>
            </a:lvl4pPr>
            <a:lvl5pPr>
              <a:lnSpc>
                <a:spcPct val="175000"/>
              </a:lnSpc>
              <a:spcBef>
                <a:spcPts val="0"/>
              </a:spcBef>
              <a:defRPr lang="en-US"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66344" y="2204801"/>
            <a:ext cx="4466638" cy="1207008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" y="4034534"/>
            <a:ext cx="8563276" cy="4119921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4669584" y="628708"/>
            <a:ext cx="350622" cy="655067"/>
            <a:chOff x="8631825" y="378484"/>
            <a:chExt cx="206248" cy="372197"/>
          </a:xfrm>
        </p:grpSpPr>
        <p:sp>
          <p:nvSpPr>
            <p:cNvPr id="14" name="Rectangle 13"/>
            <p:cNvSpPr/>
            <p:nvPr userDrawn="1"/>
          </p:nvSpPr>
          <p:spPr>
            <a:xfrm>
              <a:off x="8631825" y="472862"/>
              <a:ext cx="52123" cy="173736"/>
            </a:xfrm>
            <a:prstGeom prst="rect">
              <a:avLst/>
            </a:prstGeom>
            <a:solidFill>
              <a:schemeClr val="tx2"/>
            </a:solidFill>
            <a:ln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01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8708888" y="558656"/>
              <a:ext cx="52123" cy="192025"/>
            </a:xfrm>
            <a:prstGeom prst="rect">
              <a:avLst/>
            </a:prstGeom>
            <a:solidFill>
              <a:schemeClr val="tx2"/>
            </a:solidFill>
            <a:ln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01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8785950" y="378484"/>
              <a:ext cx="52123" cy="320039"/>
            </a:xfrm>
            <a:prstGeom prst="rect">
              <a:avLst/>
            </a:prstGeom>
            <a:solidFill>
              <a:schemeClr val="tx2"/>
            </a:solidFill>
            <a:ln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01"/>
            </a:p>
          </p:txBody>
        </p:sp>
      </p:grp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Hugh Gloster Renovations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3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5544800" cy="10058400"/>
          </a:xfrm>
        </p:spPr>
        <p:txBody>
          <a:bodyPr anchor="ctr" anchorCtr="0"/>
          <a:lstStyle/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493995" y="557228"/>
            <a:ext cx="46634" cy="177028"/>
          </a:xfrm>
          <a:prstGeom prst="rect">
            <a:avLst/>
          </a:prstGeom>
          <a:solidFill>
            <a:schemeClr val="tx2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1"/>
          </a:p>
        </p:txBody>
      </p:sp>
      <p:sp>
        <p:nvSpPr>
          <p:cNvPr id="12" name="Rectangle 11"/>
          <p:cNvSpPr/>
          <p:nvPr userDrawn="1"/>
        </p:nvSpPr>
        <p:spPr>
          <a:xfrm>
            <a:off x="568711" y="658812"/>
            <a:ext cx="46634" cy="177028"/>
          </a:xfrm>
          <a:prstGeom prst="rect">
            <a:avLst/>
          </a:prstGeom>
          <a:solidFill>
            <a:schemeClr val="tx2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1"/>
          </a:p>
        </p:txBody>
      </p:sp>
      <p:sp>
        <p:nvSpPr>
          <p:cNvPr id="13" name="Rectangle 12"/>
          <p:cNvSpPr/>
          <p:nvPr userDrawn="1"/>
        </p:nvSpPr>
        <p:spPr>
          <a:xfrm>
            <a:off x="643426" y="457326"/>
            <a:ext cx="46634" cy="305775"/>
          </a:xfrm>
          <a:prstGeom prst="rect">
            <a:avLst/>
          </a:prstGeom>
          <a:solidFill>
            <a:schemeClr val="tx2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01"/>
          </a:p>
        </p:txBody>
      </p:sp>
    </p:spTree>
    <p:extLst>
      <p:ext uri="{BB962C8B-B14F-4D97-AF65-F5344CB8AC3E}">
        <p14:creationId xmlns:p14="http://schemas.microsoft.com/office/powerpoint/2010/main" val="3071429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973" y="2207911"/>
            <a:ext cx="14612112" cy="1207008"/>
          </a:xfrm>
          <a:prstGeom prst="rect">
            <a:avLst/>
          </a:prstGeom>
          <a:effectLst/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4023360"/>
            <a:ext cx="12435840" cy="53644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54480" y="10170161"/>
            <a:ext cx="3627120" cy="5355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US" sz="1050" smtClean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08.09.14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2688" y="402337"/>
            <a:ext cx="13057632" cy="5355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Hugh Gloster Renovations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688" y="9428217"/>
            <a:ext cx="466344" cy="53551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US" sz="1050" smtClean="0">
                <a:solidFill>
                  <a:schemeClr val="tx1"/>
                </a:solidFill>
              </a:defRPr>
            </a:lvl1pPr>
          </a:lstStyle>
          <a:p>
            <a:fld id="{31692B45-75FC-4027-97D4-AD3F74A0F8A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499672" y="495188"/>
            <a:ext cx="193688" cy="361867"/>
            <a:chOff x="8631825" y="378484"/>
            <a:chExt cx="206248" cy="372197"/>
          </a:xfrm>
        </p:grpSpPr>
        <p:sp>
          <p:nvSpPr>
            <p:cNvPr id="28" name="Rectangle 27"/>
            <p:cNvSpPr/>
            <p:nvPr userDrawn="1"/>
          </p:nvSpPr>
          <p:spPr>
            <a:xfrm>
              <a:off x="8631825" y="472862"/>
              <a:ext cx="52123" cy="173736"/>
            </a:xfrm>
            <a:prstGeom prst="rect">
              <a:avLst/>
            </a:prstGeom>
            <a:solidFill>
              <a:schemeClr val="tx2"/>
            </a:solidFill>
            <a:ln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01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8708888" y="558656"/>
              <a:ext cx="52123" cy="192025"/>
            </a:xfrm>
            <a:prstGeom prst="rect">
              <a:avLst/>
            </a:prstGeom>
            <a:solidFill>
              <a:schemeClr val="tx2"/>
            </a:solidFill>
            <a:ln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01"/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8785950" y="378484"/>
              <a:ext cx="52123" cy="320039"/>
            </a:xfrm>
            <a:prstGeom prst="rect">
              <a:avLst/>
            </a:prstGeom>
            <a:solidFill>
              <a:schemeClr val="tx2"/>
            </a:solidFill>
            <a:ln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01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260" y="8987846"/>
            <a:ext cx="2466658" cy="101980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75" r:id="rId2"/>
    <p:sldLayoutId id="2147483692" r:id="rId3"/>
    <p:sldLayoutId id="2147483676" r:id="rId4"/>
    <p:sldLayoutId id="2147483677" r:id="rId5"/>
    <p:sldLayoutId id="2147483678" r:id="rId6"/>
    <p:sldLayoutId id="2147483679" r:id="rId7"/>
    <p:sldLayoutId id="2147483697" r:id="rId8"/>
    <p:sldLayoutId id="2147483696" r:id="rId9"/>
    <p:sldLayoutId id="2147483695" r:id="rId10"/>
    <p:sldLayoutId id="2147483694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effectLst/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12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69863" indent="-169863" algn="l" defTabSz="914400" rtl="0" eaLnBrk="1" latinLnBrk="0" hangingPunct="1">
        <a:lnSpc>
          <a:spcPct val="114000"/>
        </a:lnSpc>
        <a:spcBef>
          <a:spcPts val="12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39725" indent="-169863" algn="l" defTabSz="914400" rtl="0" eaLnBrk="1" latinLnBrk="0" hangingPunct="1">
        <a:lnSpc>
          <a:spcPct val="114000"/>
        </a:lnSpc>
        <a:spcBef>
          <a:spcPts val="12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09588" indent="-169863" algn="l" defTabSz="914400" rtl="0" eaLnBrk="1" latinLnBrk="0" hangingPunct="1">
        <a:lnSpc>
          <a:spcPct val="114000"/>
        </a:lnSpc>
        <a:spcBef>
          <a:spcPts val="12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692150" indent="-182563" algn="l" defTabSz="914400" rtl="0" eaLnBrk="1" latinLnBrk="0" hangingPunct="1">
        <a:lnSpc>
          <a:spcPct val="114000"/>
        </a:lnSpc>
        <a:spcBef>
          <a:spcPts val="12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pr.app.box.com/s/uysuht96dv43blo714mgi7qsnxhcduf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94343" y="4213323"/>
            <a:ext cx="2935058" cy="2214419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Morehouse School of Medicine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148945" y="6523869"/>
            <a:ext cx="3480457" cy="605643"/>
          </a:xfrm>
        </p:spPr>
        <p:txBody>
          <a:bodyPr/>
          <a:lstStyle/>
          <a:p>
            <a:r>
              <a:rPr lang="en-US" dirty="0" smtClean="0"/>
              <a:t>Hugh Gloster Building 1</a:t>
            </a:r>
            <a:r>
              <a:rPr lang="en-US" baseline="30000" dirty="0" smtClean="0"/>
              <a:t>st</a:t>
            </a:r>
            <a:r>
              <a:rPr lang="en-US" dirty="0" smtClean="0"/>
              <a:t> &amp; 2</a:t>
            </a:r>
            <a:r>
              <a:rPr lang="en-US" baseline="30000" dirty="0" smtClean="0"/>
              <a:t>nd</a:t>
            </a:r>
            <a:r>
              <a:rPr lang="en-US" dirty="0" smtClean="0"/>
              <a:t> Floors Renovation</a:t>
            </a:r>
          </a:p>
          <a:p>
            <a:r>
              <a:rPr lang="en-US" dirty="0" smtClean="0"/>
              <a:t>Move Meeting</a:t>
            </a:r>
          </a:p>
          <a:p>
            <a:r>
              <a:rPr lang="en-US" dirty="0" smtClean="0"/>
              <a:t>March 28, 2017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09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689391" y="4188252"/>
            <a:ext cx="12435840" cy="351669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Layout of Renovated Space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Timeline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Move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Issues and Topics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Questions and Answers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</a:rPr>
              <a:t>Agenda</a:t>
            </a:r>
            <a:endParaRPr lang="en-US" sz="6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7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633928" y="3153930"/>
            <a:ext cx="12506293" cy="5285532"/>
          </a:xfrm>
        </p:spPr>
        <p:txBody>
          <a:bodyPr/>
          <a:lstStyle/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Progress to Date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Contractor Finalized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/>
              <a:t>Construction Transition Committee</a:t>
            </a:r>
          </a:p>
          <a:p>
            <a:pPr marL="682625" lvl="2" indent="-342900">
              <a:buFont typeface="Arial" charset="0"/>
              <a:buChar char="•"/>
            </a:pPr>
            <a:r>
              <a:rPr lang="en-US" dirty="0" smtClean="0"/>
              <a:t>Purpose:</a:t>
            </a:r>
          </a:p>
          <a:p>
            <a:pPr marL="682625" lvl="2" indent="-342900">
              <a:buFont typeface="Arial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explore all aspects of the Hugh </a:t>
            </a:r>
            <a:r>
              <a:rPr lang="en-US" dirty="0" err="1"/>
              <a:t>Gloster</a:t>
            </a:r>
            <a:r>
              <a:rPr lang="en-US" dirty="0"/>
              <a:t> (HG) 1</a:t>
            </a:r>
            <a:r>
              <a:rPr lang="en-US" baseline="30000" dirty="0"/>
              <a:t>st</a:t>
            </a:r>
            <a:r>
              <a:rPr lang="en-US" dirty="0"/>
              <a:t> and 2</a:t>
            </a:r>
            <a:r>
              <a:rPr lang="en-US" baseline="30000" dirty="0"/>
              <a:t>nd</a:t>
            </a:r>
            <a:r>
              <a:rPr lang="en-US" dirty="0"/>
              <a:t> floor renovations and discuss the impacts, issues, and decisions regarding daily operations until project is </a:t>
            </a:r>
            <a:r>
              <a:rPr lang="en-US" dirty="0" smtClean="0"/>
              <a:t>complete.</a:t>
            </a:r>
          </a:p>
          <a:p>
            <a:pPr marL="682625" lvl="2" indent="-342900">
              <a:buFont typeface="Arial" charset="0"/>
              <a:buChar char="•"/>
            </a:pPr>
            <a:r>
              <a:rPr lang="en-US" dirty="0" smtClean="0"/>
              <a:t>Beginning </a:t>
            </a:r>
            <a:r>
              <a:rPr lang="en-US" dirty="0"/>
              <a:t>February 2017, weekly meetings will be scheduled through the end of the project and additional meetings as needed.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Membership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 err="1"/>
              <a:t>Ngozi</a:t>
            </a:r>
            <a:r>
              <a:rPr lang="en-US" dirty="0"/>
              <a:t> </a:t>
            </a:r>
            <a:r>
              <a:rPr lang="en-US" dirty="0" err="1"/>
              <a:t>Anachebe</a:t>
            </a:r>
            <a:r>
              <a:rPr lang="en-US" dirty="0"/>
              <a:t>		Assistant Dean, Admissions &amp; Student Affairs	</a:t>
            </a:r>
          </a:p>
          <a:p>
            <a:r>
              <a:rPr lang="en-US" dirty="0"/>
              <a:t>Torey Bradley 		Interim CIO &amp; Director of Network Infrastructure</a:t>
            </a:r>
          </a:p>
          <a:p>
            <a:r>
              <a:rPr lang="en-US" dirty="0"/>
              <a:t>Natasha Browner		Director, Laboratory Services and Research Resources</a:t>
            </a:r>
          </a:p>
          <a:p>
            <a:r>
              <a:rPr lang="en-US" dirty="0"/>
              <a:t>John Case			SVP for Operations &amp; CFO			</a:t>
            </a:r>
          </a:p>
          <a:p>
            <a:r>
              <a:rPr lang="en-US" dirty="0"/>
              <a:t>Tony Collier			Director of Auxiliary Services</a:t>
            </a:r>
          </a:p>
          <a:p>
            <a:r>
              <a:rPr lang="en-US" dirty="0"/>
              <a:t>Martha Elks			Senior Associate Dean, Educational Affairs</a:t>
            </a:r>
          </a:p>
          <a:p>
            <a:r>
              <a:rPr lang="en-US" dirty="0"/>
              <a:t>John </a:t>
            </a:r>
            <a:r>
              <a:rPr lang="en-US" dirty="0" err="1"/>
              <a:t>Fueredi</a:t>
            </a:r>
            <a:r>
              <a:rPr lang="en-US" dirty="0"/>
              <a:t>			Senior Associate, LEED AP  (Lord, </a:t>
            </a:r>
            <a:r>
              <a:rPr lang="en-US" dirty="0" err="1"/>
              <a:t>Aeck</a:t>
            </a:r>
            <a:r>
              <a:rPr lang="en-US" dirty="0"/>
              <a:t>, Sargent)		</a:t>
            </a:r>
          </a:p>
          <a:p>
            <a:r>
              <a:rPr lang="en-US" dirty="0"/>
              <a:t>Sandra Harris-Hooker	Executive Vice Dean</a:t>
            </a:r>
          </a:p>
          <a:p>
            <a:r>
              <a:rPr lang="en-US" dirty="0"/>
              <a:t>Kendra Ivy			Doctor of Medicine Candidate 2020</a:t>
            </a:r>
          </a:p>
          <a:p>
            <a:r>
              <a:rPr lang="en-US" dirty="0"/>
              <a:t>Larry Jones			Director of Facilities (Sodexo)</a:t>
            </a:r>
          </a:p>
          <a:p>
            <a:r>
              <a:rPr lang="en-US" dirty="0"/>
              <a:t>Deborah Lyn			Assistant Dean for Admissions and Student Affairs</a:t>
            </a:r>
          </a:p>
          <a:p>
            <a:r>
              <a:rPr lang="en-US" dirty="0"/>
              <a:t>Katherine Napier		VP for Finance/Controller</a:t>
            </a:r>
          </a:p>
          <a:p>
            <a:r>
              <a:rPr lang="en-US" dirty="0"/>
              <a:t>Pamela Simmons		VP, Marketing &amp; Communications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dpr.app.box.com</a:t>
            </a:r>
            <a:r>
              <a:rPr lang="en-US" dirty="0"/>
              <a:t>/s/uysuht96dv43blo714mgi7qsnxhcdufy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26570" y="1970862"/>
            <a:ext cx="46698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Introduction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474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006649" y="1071452"/>
            <a:ext cx="46698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Introduction</a:t>
            </a:r>
            <a:endParaRPr lang="en-US" sz="60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399032" y="2500794"/>
            <a:ext cx="12435840" cy="6927423"/>
          </a:xfrm>
        </p:spPr>
        <p:txBody>
          <a:bodyPr/>
          <a:lstStyle/>
          <a:p>
            <a:r>
              <a:rPr lang="en-US" b="1" dirty="0"/>
              <a:t>Membership: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 err="1" smtClean="0"/>
              <a:t>Ngozi</a:t>
            </a:r>
            <a:r>
              <a:rPr lang="en-US" dirty="0" smtClean="0"/>
              <a:t> </a:t>
            </a:r>
            <a:r>
              <a:rPr lang="en-US" dirty="0" err="1"/>
              <a:t>Anachebe</a:t>
            </a:r>
            <a:r>
              <a:rPr lang="en-US" dirty="0"/>
              <a:t>		Assistant Dean, Admissions &amp; Student Affairs	</a:t>
            </a:r>
          </a:p>
          <a:p>
            <a:pPr>
              <a:spcBef>
                <a:spcPts val="600"/>
              </a:spcBef>
            </a:pPr>
            <a:r>
              <a:rPr lang="en-US" dirty="0"/>
              <a:t>Torey Bradley 		</a:t>
            </a:r>
            <a:r>
              <a:rPr lang="en-US" dirty="0" smtClean="0"/>
              <a:t>	Interim </a:t>
            </a:r>
            <a:r>
              <a:rPr lang="en-US" dirty="0"/>
              <a:t>CIO &amp; Director of Network Infrastructure</a:t>
            </a:r>
          </a:p>
          <a:p>
            <a:pPr>
              <a:spcBef>
                <a:spcPts val="600"/>
              </a:spcBef>
            </a:pPr>
            <a:r>
              <a:rPr lang="en-US" dirty="0"/>
              <a:t>Natasha Browner		Director, Laboratory Services and Research Resources</a:t>
            </a:r>
          </a:p>
          <a:p>
            <a:pPr>
              <a:spcBef>
                <a:spcPts val="600"/>
              </a:spcBef>
            </a:pPr>
            <a:r>
              <a:rPr lang="en-US" dirty="0"/>
              <a:t>John Case			SVP for Operations &amp; CFO			</a:t>
            </a:r>
          </a:p>
          <a:p>
            <a:pPr>
              <a:spcBef>
                <a:spcPts val="600"/>
              </a:spcBef>
            </a:pPr>
            <a:r>
              <a:rPr lang="en-US" dirty="0"/>
              <a:t>Tony Collier			Director of Auxiliary Services</a:t>
            </a:r>
          </a:p>
          <a:p>
            <a:pPr>
              <a:spcBef>
                <a:spcPts val="600"/>
              </a:spcBef>
            </a:pPr>
            <a:r>
              <a:rPr lang="en-US" dirty="0"/>
              <a:t>Martha Elks			Senior Associate Dean, Educational Affairs</a:t>
            </a:r>
          </a:p>
          <a:p>
            <a:pPr>
              <a:spcBef>
                <a:spcPts val="600"/>
              </a:spcBef>
            </a:pPr>
            <a:r>
              <a:rPr lang="en-US" dirty="0"/>
              <a:t>John </a:t>
            </a:r>
            <a:r>
              <a:rPr lang="en-US" dirty="0" err="1"/>
              <a:t>Fueredi</a:t>
            </a:r>
            <a:r>
              <a:rPr lang="en-US" dirty="0"/>
              <a:t>			Senior Associate, LEED AP  (Lord, </a:t>
            </a:r>
            <a:r>
              <a:rPr lang="en-US" dirty="0" err="1"/>
              <a:t>Aeck</a:t>
            </a:r>
            <a:r>
              <a:rPr lang="en-US" dirty="0"/>
              <a:t>, Sargent)		</a:t>
            </a:r>
          </a:p>
          <a:p>
            <a:pPr>
              <a:spcBef>
                <a:spcPts val="600"/>
              </a:spcBef>
            </a:pPr>
            <a:r>
              <a:rPr lang="en-US" dirty="0"/>
              <a:t>Sandra Harris-Hooker	</a:t>
            </a:r>
            <a:r>
              <a:rPr lang="en-US" dirty="0" smtClean="0"/>
              <a:t>	Executive </a:t>
            </a:r>
            <a:r>
              <a:rPr lang="en-US" dirty="0"/>
              <a:t>Vice Dean</a:t>
            </a:r>
          </a:p>
          <a:p>
            <a:pPr>
              <a:spcBef>
                <a:spcPts val="600"/>
              </a:spcBef>
            </a:pPr>
            <a:r>
              <a:rPr lang="en-US" dirty="0"/>
              <a:t>Kendra Ivy			Doctor of Medicine Candidate 2020</a:t>
            </a:r>
          </a:p>
          <a:p>
            <a:pPr>
              <a:spcBef>
                <a:spcPts val="600"/>
              </a:spcBef>
            </a:pPr>
            <a:r>
              <a:rPr lang="en-US" dirty="0"/>
              <a:t>Larry Jones			Director of Facilities </a:t>
            </a:r>
          </a:p>
          <a:p>
            <a:pPr>
              <a:spcBef>
                <a:spcPts val="600"/>
              </a:spcBef>
            </a:pPr>
            <a:r>
              <a:rPr lang="en-US" dirty="0"/>
              <a:t>Deborah Lyn			Assistant Dean for Admissions and Student Affairs</a:t>
            </a:r>
          </a:p>
          <a:p>
            <a:pPr>
              <a:spcBef>
                <a:spcPts val="600"/>
              </a:spcBef>
            </a:pPr>
            <a:r>
              <a:rPr lang="en-US" dirty="0"/>
              <a:t>Katherine Napier		VP for </a:t>
            </a:r>
            <a:r>
              <a:rPr lang="en-US" dirty="0" smtClean="0"/>
              <a:t>Finance and Strategic Financial Planning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Brian Oliver			DPR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Pamela Simmons		VP, Marketing &amp; Communications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21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528997" y="3588645"/>
            <a:ext cx="12566254" cy="2682240"/>
          </a:xfrm>
        </p:spPr>
        <p:txBody>
          <a:bodyPr/>
          <a:lstStyle/>
          <a:p>
            <a:r>
              <a:rPr lang="en-US" sz="2400" b="1" dirty="0" smtClean="0"/>
              <a:t>Overview of Project and Phases (by DPR) </a:t>
            </a:r>
          </a:p>
          <a:p>
            <a:endParaRPr lang="en-US" sz="2400" b="1" dirty="0" smtClean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dpr.app.box.com</a:t>
            </a:r>
            <a:r>
              <a:rPr lang="en-US" dirty="0">
                <a:hlinkClick r:id="rId2"/>
              </a:rPr>
              <a:t>/s/uysuht96dv43blo714mgi7qsnxhcdufy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26570" y="1970862"/>
            <a:ext cx="466986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</a:rPr>
              <a:t>Introduction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55927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067607" y="9120188"/>
            <a:ext cx="2194560" cy="738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931302"/>
            <a:ext cx="13431705" cy="899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1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Gloster First and Second Floors Renovation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067607" y="9120188"/>
            <a:ext cx="2194560" cy="738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931302"/>
            <a:ext cx="13431705" cy="899351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529513" y="2356100"/>
            <a:ext cx="1104900" cy="2977900"/>
            <a:chOff x="7529513" y="2356100"/>
            <a:chExt cx="1104900" cy="2977900"/>
          </a:xfrm>
        </p:grpSpPr>
        <p:sp>
          <p:nvSpPr>
            <p:cNvPr id="2" name="Freeform 1"/>
            <p:cNvSpPr/>
            <p:nvPr/>
          </p:nvSpPr>
          <p:spPr>
            <a:xfrm>
              <a:off x="7529513" y="3352800"/>
              <a:ext cx="833437" cy="1981200"/>
            </a:xfrm>
            <a:custGeom>
              <a:avLst/>
              <a:gdLst>
                <a:gd name="connsiteX0" fmla="*/ 0 w 833437"/>
                <a:gd name="connsiteY0" fmla="*/ 0 h 1981200"/>
                <a:gd name="connsiteX1" fmla="*/ 833437 w 833437"/>
                <a:gd name="connsiteY1" fmla="*/ 0 h 1981200"/>
                <a:gd name="connsiteX2" fmla="*/ 833437 w 833437"/>
                <a:gd name="connsiteY2" fmla="*/ 809625 h 1981200"/>
                <a:gd name="connsiteX3" fmla="*/ 619125 w 833437"/>
                <a:gd name="connsiteY3" fmla="*/ 809625 h 1981200"/>
                <a:gd name="connsiteX4" fmla="*/ 619125 w 833437"/>
                <a:gd name="connsiteY4" fmla="*/ 1981200 h 1981200"/>
                <a:gd name="connsiteX5" fmla="*/ 23812 w 833437"/>
                <a:gd name="connsiteY5" fmla="*/ 1981200 h 1981200"/>
                <a:gd name="connsiteX6" fmla="*/ 0 w 833437"/>
                <a:gd name="connsiteY6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437" h="1981200">
                  <a:moveTo>
                    <a:pt x="0" y="0"/>
                  </a:moveTo>
                  <a:lnTo>
                    <a:pt x="833437" y="0"/>
                  </a:lnTo>
                  <a:lnTo>
                    <a:pt x="833437" y="809625"/>
                  </a:lnTo>
                  <a:lnTo>
                    <a:pt x="619125" y="809625"/>
                  </a:lnTo>
                  <a:lnTo>
                    <a:pt x="619125" y="1981200"/>
                  </a:lnTo>
                  <a:lnTo>
                    <a:pt x="23812" y="1981200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529513" y="2356100"/>
              <a:ext cx="11049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Student Affairs</a:t>
              </a:r>
              <a:endParaRPr lang="en-US" sz="16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020300" y="2356100"/>
            <a:ext cx="1661160" cy="2970280"/>
            <a:chOff x="10020300" y="2356100"/>
            <a:chExt cx="1661160" cy="2970280"/>
          </a:xfrm>
        </p:grpSpPr>
        <p:sp>
          <p:nvSpPr>
            <p:cNvPr id="7" name="Freeform 6"/>
            <p:cNvSpPr/>
            <p:nvPr/>
          </p:nvSpPr>
          <p:spPr>
            <a:xfrm>
              <a:off x="10020300" y="3329940"/>
              <a:ext cx="1661160" cy="1996440"/>
            </a:xfrm>
            <a:custGeom>
              <a:avLst/>
              <a:gdLst>
                <a:gd name="connsiteX0" fmla="*/ 1661160 w 1661160"/>
                <a:gd name="connsiteY0" fmla="*/ 0 h 1996440"/>
                <a:gd name="connsiteX1" fmla="*/ 1661160 w 1661160"/>
                <a:gd name="connsiteY1" fmla="*/ 1996440 h 1996440"/>
                <a:gd name="connsiteX2" fmla="*/ 701040 w 1661160"/>
                <a:gd name="connsiteY2" fmla="*/ 1996440 h 1996440"/>
                <a:gd name="connsiteX3" fmla="*/ 701040 w 1661160"/>
                <a:gd name="connsiteY3" fmla="*/ 1409700 h 1996440"/>
                <a:gd name="connsiteX4" fmla="*/ 1158240 w 1661160"/>
                <a:gd name="connsiteY4" fmla="*/ 1409700 h 1996440"/>
                <a:gd name="connsiteX5" fmla="*/ 1158240 w 1661160"/>
                <a:gd name="connsiteY5" fmla="*/ 624840 h 1996440"/>
                <a:gd name="connsiteX6" fmla="*/ 0 w 1661160"/>
                <a:gd name="connsiteY6" fmla="*/ 624840 h 1996440"/>
                <a:gd name="connsiteX7" fmla="*/ 0 w 1661160"/>
                <a:gd name="connsiteY7" fmla="*/ 7620 h 1996440"/>
                <a:gd name="connsiteX8" fmla="*/ 1661160 w 1661160"/>
                <a:gd name="connsiteY8" fmla="*/ 0 h 1996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1160" h="1996440">
                  <a:moveTo>
                    <a:pt x="1661160" y="0"/>
                  </a:moveTo>
                  <a:lnTo>
                    <a:pt x="1661160" y="1996440"/>
                  </a:lnTo>
                  <a:lnTo>
                    <a:pt x="701040" y="1996440"/>
                  </a:lnTo>
                  <a:lnTo>
                    <a:pt x="701040" y="1409700"/>
                  </a:lnTo>
                  <a:lnTo>
                    <a:pt x="1158240" y="1409700"/>
                  </a:lnTo>
                  <a:lnTo>
                    <a:pt x="1158240" y="624840"/>
                  </a:lnTo>
                  <a:lnTo>
                    <a:pt x="0" y="624840"/>
                  </a:lnTo>
                  <a:lnTo>
                    <a:pt x="0" y="7620"/>
                  </a:lnTo>
                  <a:lnTo>
                    <a:pt x="1661160" y="0"/>
                  </a:lnTo>
                  <a:close/>
                </a:path>
              </a:pathLst>
            </a:custGeom>
            <a:solidFill>
              <a:srgbClr val="604900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171349" y="2356100"/>
              <a:ext cx="123142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Admissions</a:t>
              </a:r>
              <a:endParaRPr lang="en-US" sz="16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189720" y="2356100"/>
            <a:ext cx="1051560" cy="2977900"/>
            <a:chOff x="9189720" y="2356100"/>
            <a:chExt cx="1051560" cy="2977900"/>
          </a:xfrm>
        </p:grpSpPr>
        <p:sp>
          <p:nvSpPr>
            <p:cNvPr id="12" name="Freeform 11"/>
            <p:cNvSpPr/>
            <p:nvPr/>
          </p:nvSpPr>
          <p:spPr>
            <a:xfrm>
              <a:off x="9189720" y="3322320"/>
              <a:ext cx="1051560" cy="2011680"/>
            </a:xfrm>
            <a:custGeom>
              <a:avLst/>
              <a:gdLst>
                <a:gd name="connsiteX0" fmla="*/ 0 w 1051560"/>
                <a:gd name="connsiteY0" fmla="*/ 0 h 2011680"/>
                <a:gd name="connsiteX1" fmla="*/ 0 w 1051560"/>
                <a:gd name="connsiteY1" fmla="*/ 617220 h 2011680"/>
                <a:gd name="connsiteX2" fmla="*/ 403860 w 1051560"/>
                <a:gd name="connsiteY2" fmla="*/ 617220 h 2011680"/>
                <a:gd name="connsiteX3" fmla="*/ 403860 w 1051560"/>
                <a:gd name="connsiteY3" fmla="*/ 2011680 h 2011680"/>
                <a:gd name="connsiteX4" fmla="*/ 1051560 w 1051560"/>
                <a:gd name="connsiteY4" fmla="*/ 2011680 h 2011680"/>
                <a:gd name="connsiteX5" fmla="*/ 1051560 w 1051560"/>
                <a:gd name="connsiteY5" fmla="*/ 632460 h 2011680"/>
                <a:gd name="connsiteX6" fmla="*/ 822960 w 1051560"/>
                <a:gd name="connsiteY6" fmla="*/ 632460 h 2011680"/>
                <a:gd name="connsiteX7" fmla="*/ 822960 w 1051560"/>
                <a:gd name="connsiteY7" fmla="*/ 7620 h 2011680"/>
                <a:gd name="connsiteX8" fmla="*/ 0 w 1051560"/>
                <a:gd name="connsiteY8" fmla="*/ 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560" h="2011680">
                  <a:moveTo>
                    <a:pt x="0" y="0"/>
                  </a:moveTo>
                  <a:lnTo>
                    <a:pt x="0" y="617220"/>
                  </a:lnTo>
                  <a:lnTo>
                    <a:pt x="403860" y="617220"/>
                  </a:lnTo>
                  <a:lnTo>
                    <a:pt x="403860" y="2011680"/>
                  </a:lnTo>
                  <a:lnTo>
                    <a:pt x="1051560" y="2011680"/>
                  </a:lnTo>
                  <a:lnTo>
                    <a:pt x="1051560" y="632460"/>
                  </a:lnTo>
                  <a:lnTo>
                    <a:pt x="822960" y="632460"/>
                  </a:lnTo>
                  <a:lnTo>
                    <a:pt x="822960" y="7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23491" y="2356100"/>
              <a:ext cx="101662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Registrar</a:t>
              </a:r>
              <a:endParaRPr lang="en-US" sz="16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145780" y="2109878"/>
            <a:ext cx="2801620" cy="2629762"/>
            <a:chOff x="8145780" y="2109878"/>
            <a:chExt cx="2801620" cy="2629762"/>
          </a:xfrm>
        </p:grpSpPr>
        <p:sp>
          <p:nvSpPr>
            <p:cNvPr id="16" name="Freeform 15"/>
            <p:cNvSpPr/>
            <p:nvPr/>
          </p:nvSpPr>
          <p:spPr>
            <a:xfrm>
              <a:off x="8145780" y="3329940"/>
              <a:ext cx="1257300" cy="1409700"/>
            </a:xfrm>
            <a:custGeom>
              <a:avLst/>
              <a:gdLst>
                <a:gd name="connsiteX0" fmla="*/ 228600 w 1257300"/>
                <a:gd name="connsiteY0" fmla="*/ 15240 h 1409700"/>
                <a:gd name="connsiteX1" fmla="*/ 228600 w 1257300"/>
                <a:gd name="connsiteY1" fmla="*/ 845820 h 1409700"/>
                <a:gd name="connsiteX2" fmla="*/ 0 w 1257300"/>
                <a:gd name="connsiteY2" fmla="*/ 845820 h 1409700"/>
                <a:gd name="connsiteX3" fmla="*/ 0 w 1257300"/>
                <a:gd name="connsiteY3" fmla="*/ 1409700 h 1409700"/>
                <a:gd name="connsiteX4" fmla="*/ 1257300 w 1257300"/>
                <a:gd name="connsiteY4" fmla="*/ 1409700 h 1409700"/>
                <a:gd name="connsiteX5" fmla="*/ 1257300 w 1257300"/>
                <a:gd name="connsiteY5" fmla="*/ 838200 h 1409700"/>
                <a:gd name="connsiteX6" fmla="*/ 1043940 w 1257300"/>
                <a:gd name="connsiteY6" fmla="*/ 838200 h 1409700"/>
                <a:gd name="connsiteX7" fmla="*/ 1043940 w 1257300"/>
                <a:gd name="connsiteY7" fmla="*/ 0 h 1409700"/>
                <a:gd name="connsiteX8" fmla="*/ 228600 w 1257300"/>
                <a:gd name="connsiteY8" fmla="*/ 15240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7300" h="1409700">
                  <a:moveTo>
                    <a:pt x="228600" y="15240"/>
                  </a:moveTo>
                  <a:lnTo>
                    <a:pt x="228600" y="845820"/>
                  </a:lnTo>
                  <a:lnTo>
                    <a:pt x="0" y="845820"/>
                  </a:lnTo>
                  <a:lnTo>
                    <a:pt x="0" y="1409700"/>
                  </a:lnTo>
                  <a:lnTo>
                    <a:pt x="1257300" y="1409700"/>
                  </a:lnTo>
                  <a:lnTo>
                    <a:pt x="1257300" y="838200"/>
                  </a:lnTo>
                  <a:lnTo>
                    <a:pt x="1043940" y="838200"/>
                  </a:lnTo>
                  <a:lnTo>
                    <a:pt x="1043940" y="0"/>
                  </a:lnTo>
                  <a:lnTo>
                    <a:pt x="228600" y="1524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241280" y="4159250"/>
              <a:ext cx="706120" cy="58039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1984" y="2109878"/>
              <a:ext cx="891591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Student</a:t>
              </a:r>
            </a:p>
            <a:p>
              <a:r>
                <a:rPr lang="en-US" sz="1600" dirty="0" smtClean="0"/>
                <a:t>Fiscal</a:t>
              </a:r>
            </a:p>
            <a:p>
              <a:r>
                <a:rPr lang="en-US" sz="1600" dirty="0" smtClean="0"/>
                <a:t>Affairs</a:t>
              </a:r>
              <a:endParaRPr lang="en-US" sz="16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0020300" y="7061200"/>
            <a:ext cx="1661160" cy="1973997"/>
            <a:chOff x="10020300" y="7061200"/>
            <a:chExt cx="1661160" cy="1973997"/>
          </a:xfrm>
        </p:grpSpPr>
        <p:sp>
          <p:nvSpPr>
            <p:cNvPr id="20" name="Rectangle 19"/>
            <p:cNvSpPr/>
            <p:nvPr/>
          </p:nvSpPr>
          <p:spPr>
            <a:xfrm>
              <a:off x="10020300" y="7061200"/>
              <a:ext cx="1661160" cy="622300"/>
            </a:xfrm>
            <a:prstGeom prst="rect">
              <a:avLst/>
            </a:prstGeom>
            <a:solidFill>
              <a:srgbClr val="A50021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320465" y="8204200"/>
              <a:ext cx="1253869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Office of </a:t>
              </a:r>
            </a:p>
            <a:p>
              <a:r>
                <a:rPr lang="en-US" sz="1600" dirty="0" smtClean="0"/>
                <a:t>Educational</a:t>
              </a:r>
            </a:p>
            <a:p>
              <a:r>
                <a:rPr lang="en-US" sz="1600" dirty="0" smtClean="0"/>
                <a:t>Affairs</a:t>
              </a:r>
              <a:endParaRPr lang="en-US" sz="16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198100" y="5670550"/>
            <a:ext cx="2766682" cy="1174750"/>
            <a:chOff x="10198100" y="5670550"/>
            <a:chExt cx="2766682" cy="1174750"/>
          </a:xfrm>
        </p:grpSpPr>
        <p:sp>
          <p:nvSpPr>
            <p:cNvPr id="23" name="Freeform 22"/>
            <p:cNvSpPr/>
            <p:nvPr/>
          </p:nvSpPr>
          <p:spPr>
            <a:xfrm>
              <a:off x="10198100" y="5670550"/>
              <a:ext cx="1479550" cy="1174750"/>
            </a:xfrm>
            <a:custGeom>
              <a:avLst/>
              <a:gdLst>
                <a:gd name="connsiteX0" fmla="*/ 425450 w 1479550"/>
                <a:gd name="connsiteY0" fmla="*/ 6350 h 1174750"/>
                <a:gd name="connsiteX1" fmla="*/ 425450 w 1479550"/>
                <a:gd name="connsiteY1" fmla="*/ 603250 h 1174750"/>
                <a:gd name="connsiteX2" fmla="*/ 0 w 1479550"/>
                <a:gd name="connsiteY2" fmla="*/ 603250 h 1174750"/>
                <a:gd name="connsiteX3" fmla="*/ 0 w 1479550"/>
                <a:gd name="connsiteY3" fmla="*/ 1174750 h 1174750"/>
                <a:gd name="connsiteX4" fmla="*/ 857250 w 1479550"/>
                <a:gd name="connsiteY4" fmla="*/ 1174750 h 1174750"/>
                <a:gd name="connsiteX5" fmla="*/ 857250 w 1479550"/>
                <a:gd name="connsiteY5" fmla="*/ 889000 h 1174750"/>
                <a:gd name="connsiteX6" fmla="*/ 1479550 w 1479550"/>
                <a:gd name="connsiteY6" fmla="*/ 889000 h 1174750"/>
                <a:gd name="connsiteX7" fmla="*/ 1479550 w 1479550"/>
                <a:gd name="connsiteY7" fmla="*/ 0 h 1174750"/>
                <a:gd name="connsiteX8" fmla="*/ 425450 w 1479550"/>
                <a:gd name="connsiteY8" fmla="*/ 6350 h 1174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9550" h="1174750">
                  <a:moveTo>
                    <a:pt x="425450" y="6350"/>
                  </a:moveTo>
                  <a:lnTo>
                    <a:pt x="425450" y="603250"/>
                  </a:lnTo>
                  <a:lnTo>
                    <a:pt x="0" y="603250"/>
                  </a:lnTo>
                  <a:lnTo>
                    <a:pt x="0" y="1174750"/>
                  </a:lnTo>
                  <a:lnTo>
                    <a:pt x="857250" y="1174750"/>
                  </a:lnTo>
                  <a:lnTo>
                    <a:pt x="857250" y="889000"/>
                  </a:lnTo>
                  <a:lnTo>
                    <a:pt x="1479550" y="889000"/>
                  </a:lnTo>
                  <a:lnTo>
                    <a:pt x="1479550" y="0"/>
                  </a:lnTo>
                  <a:lnTo>
                    <a:pt x="425450" y="635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211050" y="5847080"/>
              <a:ext cx="75373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GEBS</a:t>
              </a:r>
              <a:endParaRPr lang="en-US" sz="16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18565" y="6248400"/>
            <a:ext cx="1253869" cy="3033018"/>
            <a:chOff x="7818565" y="6248400"/>
            <a:chExt cx="1253869" cy="3033018"/>
          </a:xfrm>
        </p:grpSpPr>
        <p:sp>
          <p:nvSpPr>
            <p:cNvPr id="26" name="Freeform 25"/>
            <p:cNvSpPr/>
            <p:nvPr/>
          </p:nvSpPr>
          <p:spPr>
            <a:xfrm>
              <a:off x="7931150" y="6248400"/>
              <a:ext cx="1009650" cy="1435100"/>
            </a:xfrm>
            <a:custGeom>
              <a:avLst/>
              <a:gdLst>
                <a:gd name="connsiteX0" fmla="*/ 0 w 1009650"/>
                <a:gd name="connsiteY0" fmla="*/ 1435100 h 1435100"/>
                <a:gd name="connsiteX1" fmla="*/ 0 w 1009650"/>
                <a:gd name="connsiteY1" fmla="*/ 0 h 1435100"/>
                <a:gd name="connsiteX2" fmla="*/ 1009650 w 1009650"/>
                <a:gd name="connsiteY2" fmla="*/ 0 h 1435100"/>
                <a:gd name="connsiteX3" fmla="*/ 1009650 w 1009650"/>
                <a:gd name="connsiteY3" fmla="*/ 590550 h 1435100"/>
                <a:gd name="connsiteX4" fmla="*/ 819150 w 1009650"/>
                <a:gd name="connsiteY4" fmla="*/ 590550 h 1435100"/>
                <a:gd name="connsiteX5" fmla="*/ 819150 w 1009650"/>
                <a:gd name="connsiteY5" fmla="*/ 1422400 h 1435100"/>
                <a:gd name="connsiteX6" fmla="*/ 0 w 1009650"/>
                <a:gd name="connsiteY6" fmla="*/ 1435100 h 143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650" h="1435100">
                  <a:moveTo>
                    <a:pt x="0" y="1435100"/>
                  </a:moveTo>
                  <a:lnTo>
                    <a:pt x="0" y="0"/>
                  </a:lnTo>
                  <a:lnTo>
                    <a:pt x="1009650" y="0"/>
                  </a:lnTo>
                  <a:lnTo>
                    <a:pt x="1009650" y="590550"/>
                  </a:lnTo>
                  <a:lnTo>
                    <a:pt x="819150" y="590550"/>
                  </a:lnTo>
                  <a:lnTo>
                    <a:pt x="819150" y="1422400"/>
                  </a:lnTo>
                  <a:lnTo>
                    <a:pt x="0" y="143510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18565" y="8204200"/>
              <a:ext cx="1253869" cy="107721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Educational</a:t>
              </a:r>
            </a:p>
            <a:p>
              <a:r>
                <a:rPr lang="en-US" sz="1600" dirty="0" smtClean="0"/>
                <a:t>Outreach</a:t>
              </a:r>
            </a:p>
            <a:p>
              <a:r>
                <a:rPr lang="en-US" sz="1600" dirty="0" smtClean="0"/>
                <a:t>And Health</a:t>
              </a:r>
            </a:p>
            <a:p>
              <a:r>
                <a:rPr lang="en-US" sz="1600" dirty="0" smtClean="0"/>
                <a:t>Careers</a:t>
              </a:r>
              <a:endParaRPr lang="en-US" sz="16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924907" y="5668758"/>
            <a:ext cx="1683071" cy="2871714"/>
            <a:chOff x="7924907" y="5668758"/>
            <a:chExt cx="1683071" cy="2871714"/>
          </a:xfrm>
        </p:grpSpPr>
        <p:sp>
          <p:nvSpPr>
            <p:cNvPr id="29" name="Rectangle 28"/>
            <p:cNvSpPr/>
            <p:nvPr/>
          </p:nvSpPr>
          <p:spPr>
            <a:xfrm>
              <a:off x="8774430" y="7061200"/>
              <a:ext cx="833548" cy="622300"/>
            </a:xfrm>
            <a:prstGeom prst="rect">
              <a:avLst/>
            </a:prstGeom>
            <a:solidFill>
              <a:srgbClr val="666699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102241" y="8201918"/>
              <a:ext cx="44191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PA</a:t>
              </a:r>
              <a:endParaRPr lang="en-US" sz="16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924907" y="5668758"/>
              <a:ext cx="514243" cy="325642"/>
            </a:xfrm>
            <a:prstGeom prst="rect">
              <a:avLst/>
            </a:prstGeom>
            <a:solidFill>
              <a:srgbClr val="666699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510265" y="5664200"/>
            <a:ext cx="1113285" cy="2872204"/>
            <a:chOff x="9510265" y="5664200"/>
            <a:chExt cx="1113285" cy="2872204"/>
          </a:xfrm>
        </p:grpSpPr>
        <p:sp>
          <p:nvSpPr>
            <p:cNvPr id="34" name="Freeform 33"/>
            <p:cNvSpPr/>
            <p:nvPr/>
          </p:nvSpPr>
          <p:spPr>
            <a:xfrm>
              <a:off x="9569450" y="5664200"/>
              <a:ext cx="1054100" cy="2025650"/>
            </a:xfrm>
            <a:custGeom>
              <a:avLst/>
              <a:gdLst>
                <a:gd name="connsiteX0" fmla="*/ 0 w 1054100"/>
                <a:gd name="connsiteY0" fmla="*/ 0 h 2025650"/>
                <a:gd name="connsiteX1" fmla="*/ 0 w 1054100"/>
                <a:gd name="connsiteY1" fmla="*/ 1181100 h 2025650"/>
                <a:gd name="connsiteX2" fmla="*/ 44450 w 1054100"/>
                <a:gd name="connsiteY2" fmla="*/ 1181100 h 2025650"/>
                <a:gd name="connsiteX3" fmla="*/ 44450 w 1054100"/>
                <a:gd name="connsiteY3" fmla="*/ 2025650 h 2025650"/>
                <a:gd name="connsiteX4" fmla="*/ 444500 w 1054100"/>
                <a:gd name="connsiteY4" fmla="*/ 2025650 h 2025650"/>
                <a:gd name="connsiteX5" fmla="*/ 444500 w 1054100"/>
                <a:gd name="connsiteY5" fmla="*/ 1174750 h 2025650"/>
                <a:gd name="connsiteX6" fmla="*/ 635000 w 1054100"/>
                <a:gd name="connsiteY6" fmla="*/ 1174750 h 2025650"/>
                <a:gd name="connsiteX7" fmla="*/ 635000 w 1054100"/>
                <a:gd name="connsiteY7" fmla="*/ 596900 h 2025650"/>
                <a:gd name="connsiteX8" fmla="*/ 635000 w 1054100"/>
                <a:gd name="connsiteY8" fmla="*/ 336550 h 2025650"/>
                <a:gd name="connsiteX9" fmla="*/ 1054100 w 1054100"/>
                <a:gd name="connsiteY9" fmla="*/ 336550 h 2025650"/>
                <a:gd name="connsiteX10" fmla="*/ 1054100 w 1054100"/>
                <a:gd name="connsiteY10" fmla="*/ 12700 h 2025650"/>
                <a:gd name="connsiteX11" fmla="*/ 0 w 1054100"/>
                <a:gd name="connsiteY11" fmla="*/ 0 h 202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4100" h="2025650">
                  <a:moveTo>
                    <a:pt x="0" y="0"/>
                  </a:moveTo>
                  <a:lnTo>
                    <a:pt x="0" y="1181100"/>
                  </a:lnTo>
                  <a:lnTo>
                    <a:pt x="44450" y="1181100"/>
                  </a:lnTo>
                  <a:lnTo>
                    <a:pt x="44450" y="2025650"/>
                  </a:lnTo>
                  <a:lnTo>
                    <a:pt x="444500" y="2025650"/>
                  </a:lnTo>
                  <a:lnTo>
                    <a:pt x="444500" y="1174750"/>
                  </a:lnTo>
                  <a:lnTo>
                    <a:pt x="635000" y="1174750"/>
                  </a:lnTo>
                  <a:lnTo>
                    <a:pt x="635000" y="596900"/>
                  </a:lnTo>
                  <a:lnTo>
                    <a:pt x="635000" y="336550"/>
                  </a:lnTo>
                  <a:lnTo>
                    <a:pt x="1054100" y="336550"/>
                  </a:lnTo>
                  <a:lnTo>
                    <a:pt x="1054100" y="12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10265" y="8197850"/>
              <a:ext cx="63991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MPH</a:t>
              </a:r>
              <a:endParaRPr lang="en-US" sz="16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238375" y="5670550"/>
            <a:ext cx="3200400" cy="3118425"/>
            <a:chOff x="2238375" y="5670550"/>
            <a:chExt cx="3200400" cy="3118425"/>
          </a:xfrm>
        </p:grpSpPr>
        <p:sp>
          <p:nvSpPr>
            <p:cNvPr id="37" name="Rectangle 36"/>
            <p:cNvSpPr/>
            <p:nvPr/>
          </p:nvSpPr>
          <p:spPr>
            <a:xfrm>
              <a:off x="2238375" y="5670550"/>
              <a:ext cx="3200400" cy="20129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329791" y="8204200"/>
              <a:ext cx="112511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Executive</a:t>
              </a:r>
            </a:p>
            <a:p>
              <a:r>
                <a:rPr lang="en-US" sz="1600" dirty="0" smtClean="0"/>
                <a:t>Vice Dean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838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Hugh </a:t>
            </a:r>
            <a:r>
              <a:rPr lang="en-US" dirty="0"/>
              <a:t>Gloster </a:t>
            </a:r>
            <a:r>
              <a:rPr lang="en-US" dirty="0" smtClean="0"/>
              <a:t>First and Second Floors Renovation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067607" y="9120188"/>
            <a:ext cx="2194560" cy="7387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63" y="898053"/>
            <a:ext cx="13409537" cy="901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</a:rPr>
              <a:t>Overall Project Timeline</a:t>
            </a:r>
            <a:endParaRPr lang="en-US" sz="6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9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3" b="13543"/>
          <a:stretch/>
        </p:blipFill>
        <p:spPr>
          <a:xfrm>
            <a:off x="625791" y="1005840"/>
            <a:ext cx="14610717" cy="77724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12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</a:rPr>
              <a:t>Move Timeline</a:t>
            </a:r>
            <a:endParaRPr lang="en-US" sz="6000" dirty="0">
              <a:solidFill>
                <a:schemeClr val="accent2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54480" y="3545379"/>
            <a:ext cx="12435840" cy="5557057"/>
          </a:xfrm>
        </p:spPr>
        <p:txBody>
          <a:bodyPr numCol="2"/>
          <a:lstStyle/>
          <a:p>
            <a:r>
              <a:rPr lang="en-US" sz="2800" b="1" dirty="0" smtClean="0"/>
              <a:t>Units affected</a:t>
            </a:r>
            <a:r>
              <a:rPr lang="en-US" sz="28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Admissions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Curriculum Coordinators</a:t>
            </a:r>
            <a:endParaRPr lang="en-US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Department of Medical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Educational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Executive </a:t>
            </a:r>
            <a:r>
              <a:rPr lang="en-US" sz="2800" b="1" dirty="0"/>
              <a:t>Vice Dean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Financial Aid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Graduate </a:t>
            </a:r>
            <a:r>
              <a:rPr lang="en-US" sz="2800" b="1" dirty="0" smtClean="0"/>
              <a:t>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/>
              <a:t>I</a:t>
            </a:r>
            <a:r>
              <a:rPr lang="en-US" sz="2800" b="1" dirty="0" smtClean="0"/>
              <a:t>nstitutional Review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Media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Office </a:t>
            </a:r>
            <a:r>
              <a:rPr lang="en-US" sz="2800" b="1" dirty="0"/>
              <a:t>for Educational Outreach and Health Careers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Registrar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Sponsored Research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Tech Bar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 smtClean="0"/>
              <a:t>Undergrad Medical Education</a:t>
            </a:r>
          </a:p>
        </p:txBody>
      </p:sp>
    </p:spTree>
    <p:extLst>
      <p:ext uri="{BB962C8B-B14F-4D97-AF65-F5344CB8AC3E}">
        <p14:creationId xmlns:p14="http://schemas.microsoft.com/office/powerpoint/2010/main" val="254440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" b="28643"/>
          <a:stretch/>
        </p:blipFill>
        <p:spPr>
          <a:xfrm>
            <a:off x="-143435" y="1188720"/>
            <a:ext cx="15688235" cy="786384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826041" y="5590309"/>
            <a:ext cx="2741013" cy="45647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2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630" y="276834"/>
            <a:ext cx="16367399" cy="875959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8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4" b="7923"/>
          <a:stretch/>
        </p:blipFill>
        <p:spPr>
          <a:xfrm>
            <a:off x="1483481" y="78891"/>
            <a:ext cx="12461967" cy="890374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6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8559"/>
          <a:stretch/>
        </p:blipFill>
        <p:spPr>
          <a:xfrm>
            <a:off x="1470748" y="107574"/>
            <a:ext cx="12552700" cy="886968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8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8559"/>
          <a:stretch/>
        </p:blipFill>
        <p:spPr>
          <a:xfrm>
            <a:off x="1452083" y="-107574"/>
            <a:ext cx="12552694" cy="886968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11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</a:rPr>
              <a:t>Issues &amp; Topics Under Development</a:t>
            </a:r>
            <a:endParaRPr lang="en-US" sz="6000" dirty="0">
              <a:solidFill>
                <a:schemeClr val="accent2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54480" y="4023360"/>
            <a:ext cx="12435840" cy="5165610"/>
          </a:xfrm>
        </p:spPr>
        <p:txBody>
          <a:bodyPr numCol="2"/>
          <a:lstStyle/>
          <a:p>
            <a:pPr marL="457200" indent="-457200">
              <a:buAutoNum type="alphaUcPeriod"/>
            </a:pPr>
            <a:r>
              <a:rPr lang="en-US" sz="2800" b="1" dirty="0" smtClean="0"/>
              <a:t>Crossing Lee Street</a:t>
            </a:r>
          </a:p>
          <a:p>
            <a:pPr marL="457200" indent="-457200">
              <a:buAutoNum type="alphaUcPeriod"/>
            </a:pPr>
            <a:r>
              <a:rPr lang="en-US" sz="2800" b="1" dirty="0" smtClean="0"/>
              <a:t>Contract / Pricing Finalization</a:t>
            </a:r>
          </a:p>
          <a:p>
            <a:pPr marL="457200" indent="-457200">
              <a:buAutoNum type="alphaUcPeriod"/>
            </a:pPr>
            <a:r>
              <a:rPr lang="en-US" sz="2800" b="1" dirty="0" smtClean="0"/>
              <a:t>Communications</a:t>
            </a:r>
          </a:p>
          <a:p>
            <a:pPr marL="627063" lvl="1" indent="-457200"/>
            <a:r>
              <a:rPr lang="en-US" sz="2800" b="1" dirty="0" smtClean="0"/>
              <a:t>Weekly as needed</a:t>
            </a:r>
          </a:p>
          <a:p>
            <a:pPr marL="627063" lvl="1" indent="-457200"/>
            <a:r>
              <a:rPr lang="en-US" sz="2800" b="1" dirty="0" smtClean="0"/>
              <a:t>Open Forums</a:t>
            </a:r>
          </a:p>
          <a:p>
            <a:pPr marL="627063" lvl="1" indent="-457200"/>
            <a:r>
              <a:rPr lang="en-US" sz="2800" b="1" dirty="0" err="1" smtClean="0"/>
              <a:t>Sharepoint</a:t>
            </a:r>
            <a:r>
              <a:rPr lang="en-US" sz="2800" b="1" dirty="0" smtClean="0"/>
              <a:t> site</a:t>
            </a:r>
          </a:p>
          <a:p>
            <a:pPr marL="457200" indent="-457200">
              <a:buAutoNum type="alphaUcPeriod"/>
            </a:pPr>
            <a:r>
              <a:rPr lang="en-US" sz="2800" b="1" dirty="0" smtClean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134435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Hugh Gloster First and Second Floors Renovation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2B45-75FC-4027-97D4-AD3F74A0F8A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</a:rPr>
              <a:t>Questions &amp; Answers</a:t>
            </a:r>
            <a:endParaRPr lang="en-US" sz="6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1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001_LAS_110513_1h">
  <a:themeElements>
    <a:clrScheme name="LAS PPT 2013">
      <a:dk1>
        <a:srgbClr val="555759"/>
      </a:dk1>
      <a:lt1>
        <a:srgbClr val="FFFFFF"/>
      </a:lt1>
      <a:dk2>
        <a:srgbClr val="00A72F"/>
      </a:dk2>
      <a:lt2>
        <a:srgbClr val="F3F4F5"/>
      </a:lt2>
      <a:accent1>
        <a:srgbClr val="1B7C7C"/>
      </a:accent1>
      <a:accent2>
        <a:srgbClr val="1B4DB4"/>
      </a:accent2>
      <a:accent3>
        <a:srgbClr val="5A2C78"/>
      </a:accent3>
      <a:accent4>
        <a:srgbClr val="AF1621"/>
      </a:accent4>
      <a:accent5>
        <a:srgbClr val="F08000"/>
      </a:accent5>
      <a:accent6>
        <a:srgbClr val="FFC000"/>
      </a:accent6>
      <a:hlink>
        <a:srgbClr val="00A75D"/>
      </a:hlink>
      <a:folHlink>
        <a:srgbClr val="55575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5875">
          <a:solidFill>
            <a:schemeClr val="accent2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MAT001_LAS_110513_1h.potx</Template>
  <TotalTime>0</TotalTime>
  <Words>361</Words>
  <Application>Microsoft Office PowerPoint</Application>
  <PresentationFormat>Custom</PresentationFormat>
  <Paragraphs>152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MAT001_LAS_110513_1h</vt:lpstr>
      <vt:lpstr>Morehouse School of Medicine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Overall Project Timeline</vt:lpstr>
      <vt:lpstr>PowerPoint Presentation</vt:lpstr>
      <vt:lpstr>Move Timeline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Issues &amp; Topics Under Development</vt:lpstr>
      <vt:lpstr>Questions &amp; Answers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2017-03-28T00:54:53Z</cp:lastPrinted>
  <dcterms:created xsi:type="dcterms:W3CDTF">2013-10-14T19:16:19Z</dcterms:created>
  <dcterms:modified xsi:type="dcterms:W3CDTF">2017-04-10T16:27:42Z</dcterms:modified>
</cp:coreProperties>
</file>