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handoutMasterIdLst>
    <p:handoutMasterId r:id="rId3"/>
  </p:handoutMasterIdLst>
  <p:sldIdLst>
    <p:sldId id="256" r:id="rId2"/>
  </p:sldIdLst>
  <p:sldSz cx="50292000" cy="32004000"/>
  <p:notesSz cx="6858000" cy="9144000"/>
  <p:embeddedFontLst>
    <p:embeddedFont>
      <p:font typeface="Gill Sans MT" panose="020B0502020104020203" pitchFamily="34" charset="0"/>
      <p:regular r:id="rId4"/>
      <p:bold r:id="rId5"/>
      <p:italic r:id="rId6"/>
      <p:boldItalic r:id="rId7"/>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0080">
          <p15:clr>
            <a:srgbClr val="A4A3A4"/>
          </p15:clr>
        </p15:guide>
        <p15:guide id="2" pos="15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4F85"/>
    <a:srgbClr val="D7D7D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7524" autoAdjust="0"/>
    <p:restoredTop sz="99843" autoAdjust="0"/>
  </p:normalViewPr>
  <p:slideViewPr>
    <p:cSldViewPr snapToGrid="0" snapToObjects="1">
      <p:cViewPr varScale="1">
        <p:scale>
          <a:sx n="19" d="100"/>
          <a:sy n="19" d="100"/>
        </p:scale>
        <p:origin x="1338" y="42"/>
      </p:cViewPr>
      <p:guideLst>
        <p:guide orient="horz" pos="10080"/>
        <p:guide pos="1584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2" d="100"/>
          <a:sy n="62" d="100"/>
        </p:scale>
        <p:origin x="3154"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handoutMaster" Target="handoutMasters/handoutMaster1.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CE96D1-29E9-4D6F-88A2-1559F53DDD70}" type="datetimeFigureOut">
              <a:rPr lang="en-US" smtClean="0"/>
              <a:t>5/24/2016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CB6477-3499-4706-A549-21C134BAC850}" type="slidenum">
              <a:rPr lang="en-US" smtClean="0"/>
              <a:t>‹#›</a:t>
            </a:fld>
            <a:endParaRPr lang="en-US" dirty="0"/>
          </a:p>
        </p:txBody>
      </p:sp>
    </p:spTree>
    <p:extLst>
      <p:ext uri="{BB962C8B-B14F-4D97-AF65-F5344CB8AC3E}">
        <p14:creationId xmlns:p14="http://schemas.microsoft.com/office/powerpoint/2010/main" val="292213958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Rectangle 40"/>
          <p:cNvSpPr/>
          <p:nvPr userDrawn="1"/>
        </p:nvSpPr>
        <p:spPr bwMode="auto">
          <a:xfrm>
            <a:off x="74463" y="152400"/>
            <a:ext cx="49965428" cy="4446588"/>
          </a:xfrm>
          <a:prstGeom prst="rect">
            <a:avLst/>
          </a:prstGeom>
          <a:solidFill>
            <a:schemeClr val="bg2">
              <a:lumMod val="60000"/>
              <a:lumOff val="40000"/>
            </a:schemeClr>
          </a:solidFill>
          <a:ln w="127000" cap="flat" cmpd="sng" algn="ctr">
            <a:solidFill>
              <a:srgbClr val="3C4F85"/>
            </a:solidFill>
            <a:prstDash val="solid"/>
            <a:round/>
            <a:headEnd type="none" w="med" len="med"/>
            <a:tailEnd type="none" w="med" len="med"/>
          </a:ln>
          <a:effectLst/>
        </p:spPr>
        <p:txBody>
          <a:bodyPr/>
          <a:lstStyle/>
          <a:p>
            <a:pPr>
              <a:defRPr/>
            </a:pPr>
            <a:endParaRPr lang="en-US" dirty="0"/>
          </a:p>
        </p:txBody>
      </p:sp>
      <p:sp>
        <p:nvSpPr>
          <p:cNvPr id="42" name="Rectangle 30"/>
          <p:cNvSpPr>
            <a:spLocks noChangeArrowheads="1"/>
          </p:cNvSpPr>
          <p:nvPr userDrawn="1"/>
        </p:nvSpPr>
        <p:spPr bwMode="auto">
          <a:xfrm>
            <a:off x="130628" y="141514"/>
            <a:ext cx="50063400" cy="31775400"/>
          </a:xfrm>
          <a:prstGeom prst="rect">
            <a:avLst/>
          </a:prstGeom>
          <a:noFill/>
          <a:ln w="254000">
            <a:solidFill>
              <a:srgbClr val="3C4F85"/>
            </a:solidFill>
            <a:miter lim="800000"/>
            <a:headEnd/>
            <a:tailEnd/>
          </a:ln>
          <a:effectLst/>
        </p:spPr>
        <p:txBody>
          <a:bodyPr wrap="none" anchor="ctr"/>
          <a:lstStyle/>
          <a:p>
            <a:pPr>
              <a:defRPr/>
            </a:pPr>
            <a:endParaRPr lang="en-US" dirty="0"/>
          </a:p>
        </p:txBody>
      </p:sp>
      <p:cxnSp>
        <p:nvCxnSpPr>
          <p:cNvPr id="43" name="Straight Connector 42"/>
          <p:cNvCxnSpPr/>
          <p:nvPr userDrawn="1"/>
        </p:nvCxnSpPr>
        <p:spPr bwMode="auto">
          <a:xfrm>
            <a:off x="228600" y="4622591"/>
            <a:ext cx="50063400" cy="0"/>
          </a:xfrm>
          <a:prstGeom prst="line">
            <a:avLst/>
          </a:prstGeom>
          <a:noFill/>
          <a:ln w="444500">
            <a:solidFill>
              <a:srgbClr val="3C4F85"/>
            </a:solidFill>
            <a:miter lim="800000"/>
            <a:headEnd/>
            <a:tailEnd/>
          </a:ln>
          <a:effectLst/>
        </p:spPr>
      </p:cxnSp>
      <p:pic>
        <p:nvPicPr>
          <p:cNvPr id="2" name="Picture 1"/>
          <p:cNvPicPr>
            <a:picLocks noChangeAspect="1"/>
          </p:cNvPicPr>
          <p:nvPr userDrawn="1"/>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732891" y="553430"/>
            <a:ext cx="3106217" cy="3639312"/>
          </a:xfrm>
          <a:prstGeom prst="rect">
            <a:avLst/>
          </a:prstGeom>
        </p:spPr>
      </p:pic>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4754563" rtl="0" eaLnBrk="0" fontAlgn="base" hangingPunct="0">
        <a:lnSpc>
          <a:spcPct val="85000"/>
        </a:lnSpc>
        <a:spcBef>
          <a:spcPct val="0"/>
        </a:spcBef>
        <a:spcAft>
          <a:spcPct val="0"/>
        </a:spcAft>
        <a:defRPr sz="9600" b="1">
          <a:solidFill>
            <a:schemeClr val="tx1"/>
          </a:solidFill>
          <a:latin typeface="Gill Sans MT" pitchFamily="34" charset="0"/>
          <a:ea typeface="+mj-ea"/>
          <a:cs typeface="+mj-cs"/>
        </a:defRPr>
      </a:lvl1pPr>
      <a:lvl2pPr algn="l" defTabSz="4754563" rtl="0" eaLnBrk="0" fontAlgn="base" hangingPunct="0">
        <a:lnSpc>
          <a:spcPct val="85000"/>
        </a:lnSpc>
        <a:spcBef>
          <a:spcPct val="0"/>
        </a:spcBef>
        <a:spcAft>
          <a:spcPct val="0"/>
        </a:spcAft>
        <a:defRPr sz="9600" b="1">
          <a:solidFill>
            <a:schemeClr val="tx1"/>
          </a:solidFill>
          <a:latin typeface="Gill Sans MT" pitchFamily="34" charset="0"/>
        </a:defRPr>
      </a:lvl2pPr>
      <a:lvl3pPr algn="l" defTabSz="4754563" rtl="0" eaLnBrk="0" fontAlgn="base" hangingPunct="0">
        <a:lnSpc>
          <a:spcPct val="85000"/>
        </a:lnSpc>
        <a:spcBef>
          <a:spcPct val="0"/>
        </a:spcBef>
        <a:spcAft>
          <a:spcPct val="0"/>
        </a:spcAft>
        <a:defRPr sz="9600" b="1">
          <a:solidFill>
            <a:schemeClr val="tx1"/>
          </a:solidFill>
          <a:latin typeface="Gill Sans MT" pitchFamily="34" charset="0"/>
        </a:defRPr>
      </a:lvl3pPr>
      <a:lvl4pPr algn="l" defTabSz="4754563" rtl="0" eaLnBrk="0" fontAlgn="base" hangingPunct="0">
        <a:lnSpc>
          <a:spcPct val="85000"/>
        </a:lnSpc>
        <a:spcBef>
          <a:spcPct val="0"/>
        </a:spcBef>
        <a:spcAft>
          <a:spcPct val="0"/>
        </a:spcAft>
        <a:defRPr sz="9600" b="1">
          <a:solidFill>
            <a:schemeClr val="tx1"/>
          </a:solidFill>
          <a:latin typeface="Gill Sans MT" pitchFamily="34" charset="0"/>
        </a:defRPr>
      </a:lvl4pPr>
      <a:lvl5pPr algn="l" defTabSz="4754563" rtl="0" eaLnBrk="0" fontAlgn="base" hangingPunct="0">
        <a:lnSpc>
          <a:spcPct val="85000"/>
        </a:lnSpc>
        <a:spcBef>
          <a:spcPct val="0"/>
        </a:spcBef>
        <a:spcAft>
          <a:spcPct val="0"/>
        </a:spcAft>
        <a:defRPr sz="9600" b="1">
          <a:solidFill>
            <a:schemeClr val="tx1"/>
          </a:solidFill>
          <a:latin typeface="Gill Sans MT" pitchFamily="34" charset="0"/>
        </a:defRPr>
      </a:lvl5pPr>
      <a:lvl6pPr marL="457200" algn="ctr" defTabSz="4754563" rtl="0" eaLnBrk="0" fontAlgn="base" hangingPunct="0">
        <a:spcBef>
          <a:spcPct val="0"/>
        </a:spcBef>
        <a:spcAft>
          <a:spcPct val="0"/>
        </a:spcAft>
        <a:defRPr sz="11500" b="1">
          <a:solidFill>
            <a:schemeClr val="tx2"/>
          </a:solidFill>
          <a:latin typeface="Arial" charset="0"/>
        </a:defRPr>
      </a:lvl6pPr>
      <a:lvl7pPr marL="914400" algn="ctr" defTabSz="4754563" rtl="0" eaLnBrk="0" fontAlgn="base" hangingPunct="0">
        <a:spcBef>
          <a:spcPct val="0"/>
        </a:spcBef>
        <a:spcAft>
          <a:spcPct val="0"/>
        </a:spcAft>
        <a:defRPr sz="11500" b="1">
          <a:solidFill>
            <a:schemeClr val="tx2"/>
          </a:solidFill>
          <a:latin typeface="Arial" charset="0"/>
        </a:defRPr>
      </a:lvl7pPr>
      <a:lvl8pPr marL="1371600" algn="ctr" defTabSz="4754563" rtl="0" eaLnBrk="0" fontAlgn="base" hangingPunct="0">
        <a:spcBef>
          <a:spcPct val="0"/>
        </a:spcBef>
        <a:spcAft>
          <a:spcPct val="0"/>
        </a:spcAft>
        <a:defRPr sz="11500" b="1">
          <a:solidFill>
            <a:schemeClr val="tx2"/>
          </a:solidFill>
          <a:latin typeface="Arial" charset="0"/>
        </a:defRPr>
      </a:lvl8pPr>
      <a:lvl9pPr marL="1828800" algn="ctr" defTabSz="4754563" rtl="0" eaLnBrk="0" fontAlgn="base" hangingPunct="0">
        <a:spcBef>
          <a:spcPct val="0"/>
        </a:spcBef>
        <a:spcAft>
          <a:spcPct val="0"/>
        </a:spcAft>
        <a:defRPr sz="11500" b="1">
          <a:solidFill>
            <a:schemeClr val="tx2"/>
          </a:solidFill>
          <a:latin typeface="Arial" charset="0"/>
        </a:defRPr>
      </a:lvl9pPr>
    </p:titleStyle>
    <p:bodyStyle>
      <a:lvl1pPr marL="1782763" indent="-1782763" algn="l" defTabSz="4754563" rtl="0" eaLnBrk="0" fontAlgn="base" hangingPunct="0">
        <a:spcBef>
          <a:spcPct val="20000"/>
        </a:spcBef>
        <a:spcAft>
          <a:spcPct val="0"/>
        </a:spcAft>
        <a:buChar char="•"/>
        <a:defRPr sz="16600">
          <a:solidFill>
            <a:schemeClr val="tx1"/>
          </a:solidFill>
          <a:latin typeface="+mn-lt"/>
          <a:ea typeface="+mn-ea"/>
          <a:cs typeface="+mn-cs"/>
        </a:defRPr>
      </a:lvl1pPr>
      <a:lvl2pPr marL="3863975" indent="-1485900" algn="l" defTabSz="4754563" rtl="0" eaLnBrk="0" fontAlgn="base" hangingPunct="0">
        <a:spcBef>
          <a:spcPct val="20000"/>
        </a:spcBef>
        <a:spcAft>
          <a:spcPct val="0"/>
        </a:spcAft>
        <a:buChar char="–"/>
        <a:defRPr sz="14600">
          <a:solidFill>
            <a:schemeClr val="tx1"/>
          </a:solidFill>
          <a:latin typeface="+mn-lt"/>
        </a:defRPr>
      </a:lvl2pPr>
      <a:lvl3pPr marL="5943600" indent="-1189038" algn="l" defTabSz="4754563" rtl="0" eaLnBrk="0" fontAlgn="base" hangingPunct="0">
        <a:spcBef>
          <a:spcPct val="20000"/>
        </a:spcBef>
        <a:spcAft>
          <a:spcPct val="0"/>
        </a:spcAft>
        <a:buChar char="•"/>
        <a:defRPr sz="12500">
          <a:solidFill>
            <a:schemeClr val="tx1"/>
          </a:solidFill>
          <a:latin typeface="+mn-lt"/>
        </a:defRPr>
      </a:lvl3pPr>
      <a:lvl4pPr marL="8321675" indent="-1189038" algn="l" defTabSz="4754563" rtl="0" eaLnBrk="0" fontAlgn="base" hangingPunct="0">
        <a:spcBef>
          <a:spcPct val="20000"/>
        </a:spcBef>
        <a:spcAft>
          <a:spcPct val="0"/>
        </a:spcAft>
        <a:buChar char="–"/>
        <a:defRPr sz="10400">
          <a:solidFill>
            <a:schemeClr val="tx1"/>
          </a:solidFill>
          <a:latin typeface="+mn-lt"/>
        </a:defRPr>
      </a:lvl4pPr>
      <a:lvl5pPr marL="10698163" indent="-1189038" algn="l" defTabSz="4754563" rtl="0" eaLnBrk="0" fontAlgn="base" hangingPunct="0">
        <a:spcBef>
          <a:spcPct val="20000"/>
        </a:spcBef>
        <a:spcAft>
          <a:spcPct val="0"/>
        </a:spcAft>
        <a:buChar char="»"/>
        <a:defRPr sz="10400">
          <a:solidFill>
            <a:schemeClr val="tx1"/>
          </a:solidFill>
          <a:latin typeface="+mn-lt"/>
        </a:defRPr>
      </a:lvl5pPr>
      <a:lvl6pPr marL="11155363" indent="-1189038" algn="l" defTabSz="4754563" rtl="0" eaLnBrk="0" fontAlgn="base" hangingPunct="0">
        <a:spcBef>
          <a:spcPct val="20000"/>
        </a:spcBef>
        <a:spcAft>
          <a:spcPct val="0"/>
        </a:spcAft>
        <a:buChar char="»"/>
        <a:defRPr sz="10400">
          <a:solidFill>
            <a:schemeClr val="tx1"/>
          </a:solidFill>
          <a:latin typeface="+mn-lt"/>
        </a:defRPr>
      </a:lvl6pPr>
      <a:lvl7pPr marL="11612563" indent="-1189038" algn="l" defTabSz="4754563" rtl="0" eaLnBrk="0" fontAlgn="base" hangingPunct="0">
        <a:spcBef>
          <a:spcPct val="20000"/>
        </a:spcBef>
        <a:spcAft>
          <a:spcPct val="0"/>
        </a:spcAft>
        <a:buChar char="»"/>
        <a:defRPr sz="10400">
          <a:solidFill>
            <a:schemeClr val="tx1"/>
          </a:solidFill>
          <a:latin typeface="+mn-lt"/>
        </a:defRPr>
      </a:lvl7pPr>
      <a:lvl8pPr marL="12069763" indent="-1189038" algn="l" defTabSz="4754563" rtl="0" eaLnBrk="0" fontAlgn="base" hangingPunct="0">
        <a:spcBef>
          <a:spcPct val="20000"/>
        </a:spcBef>
        <a:spcAft>
          <a:spcPct val="0"/>
        </a:spcAft>
        <a:buChar char="»"/>
        <a:defRPr sz="10400">
          <a:solidFill>
            <a:schemeClr val="tx1"/>
          </a:solidFill>
          <a:latin typeface="+mn-lt"/>
        </a:defRPr>
      </a:lvl8pPr>
      <a:lvl9pPr marL="12526963" indent="-1189038" algn="l" defTabSz="4754563" rtl="0" eaLnBrk="0" fontAlgn="base" hangingPunct="0">
        <a:spcBef>
          <a:spcPct val="20000"/>
        </a:spcBef>
        <a:spcAft>
          <a:spcPct val="0"/>
        </a:spcAft>
        <a:buChar char="»"/>
        <a:defRPr sz="10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itle 12"/>
          <p:cNvSpPr>
            <a:spLocks noGrp="1"/>
          </p:cNvSpPr>
          <p:nvPr>
            <p:ph type="title" idx="4294967295"/>
          </p:nvPr>
        </p:nvSpPr>
        <p:spPr>
          <a:xfrm>
            <a:off x="5368925" y="187325"/>
            <a:ext cx="44923075" cy="2208213"/>
          </a:xfrm>
          <a:prstGeom prst="rect">
            <a:avLst/>
          </a:prstGeom>
        </p:spPr>
        <p:txBody>
          <a:bodyPr anchor="ctr" anchorCtr="1"/>
          <a:lstStyle/>
          <a:p>
            <a:pPr algn="ctr">
              <a:defRPr/>
            </a:pPr>
            <a:r>
              <a:rPr lang="en-US" sz="8000" dirty="0">
                <a:latin typeface="+mn-lt"/>
              </a:rPr>
              <a:t>Pediatric Oral Health Assessment: Physician Practices, Knowledge, and Perceived Barriers</a:t>
            </a:r>
          </a:p>
        </p:txBody>
      </p:sp>
      <p:sp>
        <p:nvSpPr>
          <p:cNvPr id="2050" name="Rectangle 23"/>
          <p:cNvSpPr>
            <a:spLocks noChangeArrowheads="1"/>
          </p:cNvSpPr>
          <p:nvPr/>
        </p:nvSpPr>
        <p:spPr bwMode="auto">
          <a:xfrm>
            <a:off x="4548187" y="2601692"/>
            <a:ext cx="44253150" cy="1490152"/>
          </a:xfrm>
          <a:prstGeom prst="rect">
            <a:avLst/>
          </a:prstGeom>
          <a:noFill/>
          <a:ln w="9525" algn="ctr">
            <a:noFill/>
            <a:miter lim="800000"/>
            <a:headEnd/>
            <a:tailEnd/>
          </a:ln>
        </p:spPr>
        <p:txBody>
          <a:bodyPr lIns="45720" rIns="45720" anchor="ctr" anchorCtr="1">
            <a:spAutoFit/>
          </a:bodyPr>
          <a:lstStyle/>
          <a:p>
            <a:pPr algn="ctr" defTabSz="4754563">
              <a:lnSpc>
                <a:spcPct val="90000"/>
              </a:lnSpc>
              <a:defRPr/>
            </a:pPr>
            <a:r>
              <a:rPr lang="en-US" sz="5000" b="1" dirty="0">
                <a:latin typeface="+mn-lt"/>
              </a:rPr>
              <a:t>Rashida Allen Avery, </a:t>
            </a:r>
            <a:r>
              <a:rPr lang="en-US" sz="5000" b="1" dirty="0" smtClean="0">
                <a:latin typeface="+mn-lt"/>
              </a:rPr>
              <a:t>MD,  </a:t>
            </a:r>
            <a:r>
              <a:rPr lang="en-US" sz="5000" b="1" dirty="0">
                <a:latin typeface="+mn-lt"/>
              </a:rPr>
              <a:t>Amaris Evans Daniels, </a:t>
            </a:r>
            <a:r>
              <a:rPr lang="en-US" sz="5000" b="1" dirty="0" smtClean="0">
                <a:latin typeface="+mn-lt"/>
              </a:rPr>
              <a:t>MD and </a:t>
            </a:r>
            <a:r>
              <a:rPr lang="en-US" sz="5000" b="1" dirty="0">
                <a:latin typeface="+mn-lt"/>
              </a:rPr>
              <a:t>Sandra Moore, MD</a:t>
            </a:r>
          </a:p>
          <a:p>
            <a:pPr algn="ctr" defTabSz="4754563">
              <a:lnSpc>
                <a:spcPct val="90000"/>
              </a:lnSpc>
              <a:defRPr/>
            </a:pPr>
            <a:r>
              <a:rPr lang="en-US" sz="5000" b="1" dirty="0">
                <a:latin typeface="+mn-lt"/>
              </a:rPr>
              <a:t>Morehouse School of Medicine</a:t>
            </a:r>
          </a:p>
        </p:txBody>
      </p:sp>
      <p:sp>
        <p:nvSpPr>
          <p:cNvPr id="7" name="Text Box 26"/>
          <p:cNvSpPr txBox="1">
            <a:spLocks noChangeArrowheads="1"/>
          </p:cNvSpPr>
          <p:nvPr/>
        </p:nvSpPr>
        <p:spPr bwMode="auto">
          <a:xfrm>
            <a:off x="1072251" y="5166071"/>
            <a:ext cx="10972800" cy="735586"/>
          </a:xfrm>
          <a:prstGeom prst="rect">
            <a:avLst/>
          </a:prstGeom>
          <a:noFill/>
          <a:ln w="9525">
            <a:noFill/>
            <a:miter lim="800000"/>
            <a:headEnd/>
            <a:tailEnd/>
          </a:ln>
          <a:effectLst/>
        </p:spPr>
        <p:txBody>
          <a:bodyPr lIns="45720" rIns="45720">
            <a:spAutoFit/>
          </a:bodyPr>
          <a:lstStyle/>
          <a:p>
            <a:pPr algn="ctr">
              <a:lnSpc>
                <a:spcPct val="95000"/>
              </a:lnSpc>
              <a:spcBef>
                <a:spcPts val="2800"/>
              </a:spcBef>
              <a:defRPr/>
            </a:pPr>
            <a:r>
              <a:rPr lang="en-US" sz="4400" b="1" dirty="0">
                <a:latin typeface="+mn-lt"/>
              </a:rPr>
              <a:t>BACKGROUND</a:t>
            </a:r>
          </a:p>
        </p:txBody>
      </p:sp>
      <p:sp>
        <p:nvSpPr>
          <p:cNvPr id="8" name="Text Box 26"/>
          <p:cNvSpPr txBox="1">
            <a:spLocks noChangeArrowheads="1"/>
          </p:cNvSpPr>
          <p:nvPr/>
        </p:nvSpPr>
        <p:spPr bwMode="auto">
          <a:xfrm>
            <a:off x="13410025" y="5166071"/>
            <a:ext cx="23310574" cy="735586"/>
          </a:xfrm>
          <a:prstGeom prst="rect">
            <a:avLst/>
          </a:prstGeom>
          <a:noFill/>
          <a:ln w="9525">
            <a:noFill/>
            <a:miter lim="800000"/>
            <a:headEnd/>
            <a:tailEnd/>
          </a:ln>
          <a:effectLst/>
        </p:spPr>
        <p:txBody>
          <a:bodyPr wrap="square" lIns="45720" rIns="45720">
            <a:spAutoFit/>
          </a:bodyPr>
          <a:lstStyle/>
          <a:p>
            <a:pPr algn="ctr">
              <a:lnSpc>
                <a:spcPct val="95000"/>
              </a:lnSpc>
              <a:spcBef>
                <a:spcPts val="2800"/>
              </a:spcBef>
              <a:defRPr/>
            </a:pPr>
            <a:r>
              <a:rPr lang="en-US" sz="4400" b="1" dirty="0">
                <a:latin typeface="+mn-lt"/>
              </a:rPr>
              <a:t>RESULTS</a:t>
            </a:r>
          </a:p>
        </p:txBody>
      </p:sp>
      <p:sp>
        <p:nvSpPr>
          <p:cNvPr id="10" name="Text Box 26"/>
          <p:cNvSpPr txBox="1">
            <a:spLocks noChangeArrowheads="1"/>
          </p:cNvSpPr>
          <p:nvPr/>
        </p:nvSpPr>
        <p:spPr bwMode="auto">
          <a:xfrm>
            <a:off x="38085574" y="5166071"/>
            <a:ext cx="10972800" cy="735586"/>
          </a:xfrm>
          <a:prstGeom prst="rect">
            <a:avLst/>
          </a:prstGeom>
          <a:noFill/>
          <a:ln w="9525">
            <a:noFill/>
            <a:miter lim="800000"/>
            <a:headEnd/>
            <a:tailEnd/>
          </a:ln>
          <a:effectLst/>
        </p:spPr>
        <p:txBody>
          <a:bodyPr lIns="45720" rIns="45720">
            <a:spAutoFit/>
          </a:bodyPr>
          <a:lstStyle/>
          <a:p>
            <a:pPr algn="ctr">
              <a:lnSpc>
                <a:spcPct val="95000"/>
              </a:lnSpc>
              <a:spcBef>
                <a:spcPts val="2800"/>
              </a:spcBef>
              <a:defRPr/>
            </a:pPr>
            <a:r>
              <a:rPr lang="en-US" sz="4400" b="1" dirty="0" smtClean="0">
                <a:latin typeface="+mn-lt"/>
              </a:rPr>
              <a:t>CONCLUSION</a:t>
            </a:r>
            <a:endParaRPr lang="en-US" sz="4400" b="1" dirty="0">
              <a:latin typeface="+mn-lt"/>
            </a:endParaRPr>
          </a:p>
        </p:txBody>
      </p:sp>
      <p:sp>
        <p:nvSpPr>
          <p:cNvPr id="11" name="Text Box 26"/>
          <p:cNvSpPr txBox="1">
            <a:spLocks noChangeArrowheads="1"/>
          </p:cNvSpPr>
          <p:nvPr/>
        </p:nvSpPr>
        <p:spPr bwMode="auto">
          <a:xfrm>
            <a:off x="1072251" y="17672887"/>
            <a:ext cx="10972800" cy="735586"/>
          </a:xfrm>
          <a:prstGeom prst="rect">
            <a:avLst/>
          </a:prstGeom>
          <a:noFill/>
          <a:ln w="9525">
            <a:noFill/>
            <a:miter lim="800000"/>
            <a:headEnd/>
            <a:tailEnd/>
          </a:ln>
          <a:effectLst/>
        </p:spPr>
        <p:txBody>
          <a:bodyPr lIns="45720" rIns="45720">
            <a:spAutoFit/>
          </a:bodyPr>
          <a:lstStyle/>
          <a:p>
            <a:pPr algn="ctr">
              <a:lnSpc>
                <a:spcPct val="95000"/>
              </a:lnSpc>
              <a:spcBef>
                <a:spcPts val="2800"/>
              </a:spcBef>
              <a:defRPr/>
            </a:pPr>
            <a:r>
              <a:rPr lang="en-US" sz="4400" b="1" dirty="0">
                <a:latin typeface="+mn-lt"/>
              </a:rPr>
              <a:t>PURPOSE</a:t>
            </a:r>
          </a:p>
        </p:txBody>
      </p:sp>
      <p:sp>
        <p:nvSpPr>
          <p:cNvPr id="12" name="Text Box 26"/>
          <p:cNvSpPr txBox="1">
            <a:spLocks noChangeArrowheads="1"/>
          </p:cNvSpPr>
          <p:nvPr/>
        </p:nvSpPr>
        <p:spPr bwMode="auto">
          <a:xfrm>
            <a:off x="1072251" y="18901895"/>
            <a:ext cx="10972800" cy="6065250"/>
          </a:xfrm>
          <a:prstGeom prst="rect">
            <a:avLst/>
          </a:prstGeom>
          <a:noFill/>
          <a:ln w="9525">
            <a:noFill/>
            <a:miter lim="800000"/>
            <a:headEnd/>
            <a:tailEnd/>
          </a:ln>
          <a:effectLst/>
        </p:spPr>
        <p:txBody>
          <a:bodyPr lIns="45720" rIns="45720">
            <a:spAutoFit/>
          </a:bodyPr>
          <a:lstStyle/>
          <a:p>
            <a:pPr algn="just">
              <a:lnSpc>
                <a:spcPct val="95000"/>
              </a:lnSpc>
              <a:spcBef>
                <a:spcPts val="2800"/>
              </a:spcBef>
              <a:buClr>
                <a:schemeClr val="bg2">
                  <a:lumMod val="50000"/>
                </a:schemeClr>
              </a:buClr>
              <a:defRPr/>
            </a:pPr>
            <a:r>
              <a:rPr lang="en-US" sz="3200" dirty="0">
                <a:solidFill>
                  <a:schemeClr val="bg1">
                    <a:lumMod val="10000"/>
                  </a:schemeClr>
                </a:solidFill>
                <a:latin typeface="+mn-lt"/>
              </a:rPr>
              <a:t>The purpose of this study is to assess general pediatricians and pediatric residents for the following: 1) Current oral health practices, initiatives and level of adherence to pediatric oral guidelines established by the AAP/AAPD. 2) Current knowledge and perceived level of confidence to oral healthcare and current guidelines as it pertains to children 0-3 years of age. 3) Perceived barriers to adhering to current oral health guidelines and making dental referrals. </a:t>
            </a:r>
          </a:p>
          <a:p>
            <a:pPr algn="just">
              <a:lnSpc>
                <a:spcPct val="95000"/>
              </a:lnSpc>
              <a:spcBef>
                <a:spcPts val="2800"/>
              </a:spcBef>
              <a:buClr>
                <a:schemeClr val="bg2">
                  <a:lumMod val="50000"/>
                </a:schemeClr>
              </a:buClr>
              <a:defRPr/>
            </a:pPr>
            <a:r>
              <a:rPr lang="en-US" sz="3200" dirty="0">
                <a:solidFill>
                  <a:schemeClr val="bg1">
                    <a:lumMod val="10000"/>
                  </a:schemeClr>
                </a:solidFill>
                <a:latin typeface="+mn-lt"/>
              </a:rPr>
              <a:t>Our goal is to provide insight on areas of improvement as it pertains to early establishment of a dental home and better promotion and provision of oral health practices in our young pediatric population.</a:t>
            </a:r>
          </a:p>
        </p:txBody>
      </p:sp>
      <p:sp>
        <p:nvSpPr>
          <p:cNvPr id="13" name="Text Box 26"/>
          <p:cNvSpPr txBox="1">
            <a:spLocks noChangeArrowheads="1"/>
          </p:cNvSpPr>
          <p:nvPr/>
        </p:nvSpPr>
        <p:spPr bwMode="auto">
          <a:xfrm>
            <a:off x="13410025" y="6353488"/>
            <a:ext cx="23310574" cy="1032077"/>
          </a:xfrm>
          <a:prstGeom prst="rect">
            <a:avLst/>
          </a:prstGeom>
          <a:noFill/>
          <a:ln w="9525">
            <a:noFill/>
            <a:miter lim="800000"/>
            <a:headEnd/>
            <a:tailEnd/>
          </a:ln>
          <a:effectLst/>
        </p:spPr>
        <p:txBody>
          <a:bodyPr wrap="square" lIns="45720" rIns="45720">
            <a:spAutoFit/>
          </a:bodyPr>
          <a:lstStyle/>
          <a:p>
            <a:pPr>
              <a:lnSpc>
                <a:spcPct val="95000"/>
              </a:lnSpc>
              <a:spcBef>
                <a:spcPts val="2800"/>
              </a:spcBef>
              <a:buClr>
                <a:schemeClr val="bg2">
                  <a:lumMod val="50000"/>
                </a:schemeClr>
              </a:buClr>
              <a:defRPr/>
            </a:pPr>
            <a:r>
              <a:rPr lang="en-US" sz="3200" dirty="0">
                <a:solidFill>
                  <a:schemeClr val="bg1">
                    <a:lumMod val="10000"/>
                  </a:schemeClr>
                </a:solidFill>
                <a:latin typeface="+mn-lt"/>
              </a:rPr>
              <a:t>A total of 73 completed surveys were collected, with 27% of responses by pediatric resident physicians, 70% by practicing general pediatricians, and 3% by pediatricians who specified “other” (i.e. retired).</a:t>
            </a:r>
          </a:p>
        </p:txBody>
      </p:sp>
      <p:sp>
        <p:nvSpPr>
          <p:cNvPr id="14" name="Text Box 26"/>
          <p:cNvSpPr txBox="1">
            <a:spLocks noChangeArrowheads="1"/>
          </p:cNvSpPr>
          <p:nvPr/>
        </p:nvSpPr>
        <p:spPr bwMode="auto">
          <a:xfrm>
            <a:off x="1072251" y="6322042"/>
            <a:ext cx="10972800" cy="11320022"/>
          </a:xfrm>
          <a:prstGeom prst="rect">
            <a:avLst/>
          </a:prstGeom>
          <a:noFill/>
          <a:ln w="9525">
            <a:noFill/>
            <a:miter lim="800000"/>
            <a:headEnd/>
            <a:tailEnd/>
          </a:ln>
          <a:effectLst/>
        </p:spPr>
        <p:txBody>
          <a:bodyPr lIns="45720" rIns="45720" anchor="t">
            <a:spAutoFit/>
          </a:bodyPr>
          <a:lstStyle/>
          <a:p>
            <a:pPr algn="just">
              <a:lnSpc>
                <a:spcPct val="95000"/>
              </a:lnSpc>
              <a:spcBef>
                <a:spcPts val="2800"/>
              </a:spcBef>
              <a:defRPr/>
            </a:pPr>
            <a:r>
              <a:rPr lang="en-US" sz="3200" dirty="0">
                <a:solidFill>
                  <a:schemeClr val="bg1">
                    <a:lumMod val="10000"/>
                  </a:schemeClr>
                </a:solidFill>
                <a:latin typeface="Arial" charset="0"/>
              </a:rPr>
              <a:t>According to the Center for Disease Control and Prevention, early childhood caries (ECC) is one of the most chronic, yet preventable, childhood disease in the United States </a:t>
            </a:r>
            <a:r>
              <a:rPr lang="en-US" sz="3200" dirty="0">
                <a:solidFill>
                  <a:srgbClr val="191919"/>
                </a:solidFill>
                <a:latin typeface="Times New Roman" charset="0"/>
              </a:rPr>
              <a:t>(5).</a:t>
            </a:r>
            <a:r>
              <a:rPr lang="en-US" sz="3200" dirty="0">
                <a:solidFill>
                  <a:srgbClr val="FF0000"/>
                </a:solidFill>
                <a:latin typeface="+mn-lt"/>
              </a:rPr>
              <a:t> </a:t>
            </a:r>
            <a:r>
              <a:rPr lang="en-US" sz="3200" dirty="0">
                <a:solidFill>
                  <a:schemeClr val="bg1">
                    <a:lumMod val="10000"/>
                  </a:schemeClr>
                </a:solidFill>
                <a:latin typeface="+mn-lt"/>
              </a:rPr>
              <a:t>Poor oral health puts individuals at risk for experiencing the physical, economic, and psychological disabilities that come as a result of poor dentition and undetected caries, as well as significant morbidity in adulthood. However, because ECC is a preventable disease, early intervention becomes key to improving and ensuring adequate oral health. The American Academy of Pediatric Dentistry (AAPD) has adopted the idea of early establishment of a dental home since 1986 and current recommendations state that infants and toddlers should be seen for their first dental visit within 6 months of the first tooth eruption or by no later than 12 months old</a:t>
            </a:r>
            <a:r>
              <a:rPr lang="en-US" sz="3200" baseline="30000" dirty="0">
                <a:solidFill>
                  <a:schemeClr val="bg1">
                    <a:lumMod val="10000"/>
                  </a:schemeClr>
                </a:solidFill>
                <a:latin typeface="+mn-lt"/>
              </a:rPr>
              <a:t>(1)</a:t>
            </a:r>
            <a:r>
              <a:rPr lang="en-US" sz="3200" dirty="0">
                <a:solidFill>
                  <a:schemeClr val="bg1">
                    <a:lumMod val="10000"/>
                  </a:schemeClr>
                </a:solidFill>
                <a:latin typeface="+mn-lt"/>
              </a:rPr>
              <a:t>. The American Academy of Pediatrics (AAP) has released several policy statements in agreement with the AAPD’s current recommendations. Despite the recommendations, there is lack of adherence and significant delays in first dental visits</a:t>
            </a:r>
            <a:r>
              <a:rPr lang="en-US" sz="3200" baseline="30000" dirty="0">
                <a:solidFill>
                  <a:schemeClr val="bg1">
                    <a:lumMod val="10000"/>
                  </a:schemeClr>
                </a:solidFill>
                <a:latin typeface="+mn-lt"/>
              </a:rPr>
              <a:t> (2)</a:t>
            </a:r>
            <a:r>
              <a:rPr lang="en-US" sz="3200" dirty="0">
                <a:solidFill>
                  <a:schemeClr val="bg1">
                    <a:lumMod val="10000"/>
                  </a:schemeClr>
                </a:solidFill>
                <a:latin typeface="+mn-lt"/>
              </a:rPr>
              <a:t>. It is known that a culmination of risk factors, such as socioeconomic status and race/ethnicity, are potential barriers to care for many children and families. However, less is known about the challenges that pediatricians face when providing and promoting oral health. </a:t>
            </a:r>
          </a:p>
        </p:txBody>
      </p:sp>
      <p:sp>
        <p:nvSpPr>
          <p:cNvPr id="15" name="Text Box 26"/>
          <p:cNvSpPr txBox="1">
            <a:spLocks noChangeArrowheads="1"/>
          </p:cNvSpPr>
          <p:nvPr/>
        </p:nvSpPr>
        <p:spPr bwMode="auto">
          <a:xfrm>
            <a:off x="38085574" y="6322042"/>
            <a:ext cx="10972800" cy="11215381"/>
          </a:xfrm>
          <a:prstGeom prst="rect">
            <a:avLst/>
          </a:prstGeom>
          <a:noFill/>
          <a:ln w="9525">
            <a:noFill/>
            <a:miter lim="800000"/>
            <a:headEnd/>
            <a:tailEnd/>
          </a:ln>
          <a:effectLst/>
        </p:spPr>
        <p:txBody>
          <a:bodyPr lIns="45720" rIns="45720">
            <a:spAutoFit/>
          </a:bodyPr>
          <a:lstStyle/>
          <a:p>
            <a:pPr algn="just">
              <a:lnSpc>
                <a:spcPct val="95000"/>
              </a:lnSpc>
              <a:spcBef>
                <a:spcPts val="2800"/>
              </a:spcBef>
              <a:buClr>
                <a:schemeClr val="bg2">
                  <a:lumMod val="50000"/>
                </a:schemeClr>
              </a:buClr>
              <a:defRPr/>
            </a:pPr>
            <a:r>
              <a:rPr lang="en-US" sz="3200" dirty="0">
                <a:solidFill>
                  <a:schemeClr val="bg1">
                    <a:lumMod val="10000"/>
                  </a:schemeClr>
                </a:solidFill>
                <a:latin typeface="+mn-lt"/>
              </a:rPr>
              <a:t>Our study showed that while the majority of general pediatricians and pediatric residents are examining pediatric patient’s teeth for caries, there are still discrepancies in knowing what risk factors to assess for, when to begin oral health risk assessments, and current recommendations per AAP/AAPD regarding first dental visit and early establishment of a dental home. Standardized implementation of a formal oral health risk assessment tool, such as the one developed by the AAP, would provide pediatricians with a quick and easy descriptive way to remember 1.) when and at which visits to conduct oral risk assessments 2.) which risk factors to assess for and what clinical findings to document 3.) appropriate anticipatory guidance to deliver based on risk and 4.) when to refer to a dentist. By adapting this tool, pediatricians could have a relatively significant impact on infant and toddler oral health outcomes and overall quality of life.</a:t>
            </a:r>
          </a:p>
          <a:p>
            <a:pPr algn="just">
              <a:lnSpc>
                <a:spcPct val="95000"/>
              </a:lnSpc>
              <a:spcBef>
                <a:spcPts val="2800"/>
              </a:spcBef>
              <a:buClr>
                <a:schemeClr val="bg2">
                  <a:lumMod val="50000"/>
                </a:schemeClr>
              </a:buClr>
              <a:defRPr/>
            </a:pPr>
            <a:r>
              <a:rPr lang="en-US" sz="3200" dirty="0">
                <a:solidFill>
                  <a:schemeClr val="bg1">
                    <a:lumMod val="10000"/>
                  </a:schemeClr>
                </a:solidFill>
                <a:latin typeface="+mn-lt"/>
              </a:rPr>
              <a:t>Pediatric physicians can play a role in the prevention of caries and limit barriers to care by partnering with others in the community, especially general and pediatric dentists, to set up creative solutions to address access to dental care among our pediatric population, especially those with public or no insurance at all.</a:t>
            </a:r>
            <a:endParaRPr lang="en-US" sz="3200" dirty="0">
              <a:solidFill>
                <a:schemeClr val="tx1">
                  <a:lumMod val="50000"/>
                </a:schemeClr>
              </a:solidFill>
              <a:latin typeface="+mn-lt"/>
            </a:endParaRPr>
          </a:p>
        </p:txBody>
      </p:sp>
      <p:sp>
        <p:nvSpPr>
          <p:cNvPr id="16" name="Text Box 26"/>
          <p:cNvSpPr txBox="1">
            <a:spLocks noChangeArrowheads="1"/>
          </p:cNvSpPr>
          <p:nvPr/>
        </p:nvSpPr>
        <p:spPr bwMode="auto">
          <a:xfrm>
            <a:off x="38163500" y="21595853"/>
            <a:ext cx="10972800" cy="735586"/>
          </a:xfrm>
          <a:prstGeom prst="rect">
            <a:avLst/>
          </a:prstGeom>
          <a:noFill/>
          <a:ln w="9525">
            <a:noFill/>
            <a:miter lim="800000"/>
            <a:headEnd/>
            <a:tailEnd/>
          </a:ln>
          <a:effectLst/>
        </p:spPr>
        <p:txBody>
          <a:bodyPr lIns="45720" rIns="45720">
            <a:spAutoFit/>
          </a:bodyPr>
          <a:lstStyle/>
          <a:p>
            <a:pPr algn="ctr">
              <a:lnSpc>
                <a:spcPct val="95000"/>
              </a:lnSpc>
              <a:spcBef>
                <a:spcPts val="2800"/>
              </a:spcBef>
              <a:defRPr/>
            </a:pPr>
            <a:r>
              <a:rPr lang="en-US" sz="4400" b="1" dirty="0">
                <a:latin typeface="+mn-lt"/>
              </a:rPr>
              <a:t>REFERENCES</a:t>
            </a:r>
          </a:p>
        </p:txBody>
      </p:sp>
      <p:sp>
        <p:nvSpPr>
          <p:cNvPr id="18" name="Text Box 26"/>
          <p:cNvSpPr txBox="1">
            <a:spLocks noChangeArrowheads="1"/>
          </p:cNvSpPr>
          <p:nvPr/>
        </p:nvSpPr>
        <p:spPr bwMode="auto">
          <a:xfrm>
            <a:off x="38085574" y="23018261"/>
            <a:ext cx="10972800" cy="8740854"/>
          </a:xfrm>
          <a:prstGeom prst="rect">
            <a:avLst/>
          </a:prstGeom>
          <a:noFill/>
          <a:ln w="9525">
            <a:noFill/>
            <a:miter lim="800000"/>
            <a:headEnd/>
            <a:tailEnd/>
          </a:ln>
          <a:effectLst/>
        </p:spPr>
        <p:txBody>
          <a:bodyPr lIns="45720" rIns="45720" anchor="t">
            <a:spAutoFit/>
          </a:bodyPr>
          <a:lstStyle/>
          <a:p>
            <a:pPr marL="514350" indent="-514350" algn="just">
              <a:spcBef>
                <a:spcPts val="1000"/>
              </a:spcBef>
              <a:buClr>
                <a:schemeClr val="bg2">
                  <a:lumMod val="10000"/>
                </a:schemeClr>
              </a:buClr>
              <a:buFont typeface="+mj-lt"/>
              <a:buAutoNum type="arabicPeriod"/>
              <a:defRPr/>
            </a:pPr>
            <a:r>
              <a:rPr lang="en-US" sz="3200" dirty="0">
                <a:solidFill>
                  <a:srgbClr val="1F2843"/>
                </a:solidFill>
                <a:latin typeface="+mn-lt"/>
              </a:rPr>
              <a:t>American Academy of Pediatric Dentistry. Infant oral health. </a:t>
            </a:r>
            <a:r>
              <a:rPr lang="en-US" sz="3200" i="1" dirty="0">
                <a:solidFill>
                  <a:srgbClr val="1F2843"/>
                </a:solidFill>
                <a:latin typeface="+mn-lt"/>
              </a:rPr>
              <a:t>Pediatric Dent. </a:t>
            </a:r>
            <a:r>
              <a:rPr lang="en-US" sz="3200" dirty="0">
                <a:solidFill>
                  <a:srgbClr val="1F2843"/>
                </a:solidFill>
                <a:latin typeface="+mn-lt"/>
              </a:rPr>
              <a:t>2000;22:47–48 </a:t>
            </a:r>
          </a:p>
          <a:p>
            <a:pPr marL="514350" lvl="0" indent="-514350" algn="just">
              <a:spcBef>
                <a:spcPts val="1000"/>
              </a:spcBef>
              <a:buClr>
                <a:schemeClr val="bg2">
                  <a:lumMod val="10000"/>
                </a:schemeClr>
              </a:buClr>
              <a:buFont typeface="+mj-lt"/>
              <a:buAutoNum type="arabicPeriod"/>
              <a:defRPr/>
            </a:pPr>
            <a:r>
              <a:rPr lang="en-US" sz="3200" dirty="0">
                <a:solidFill>
                  <a:srgbClr val="1F2843"/>
                </a:solidFill>
                <a:latin typeface="+mn-lt"/>
              </a:rPr>
              <a:t>Yu SM, Bellamy HA, Kogan MD, Dunbar JL, Schwalberg RH, Schuster MA. Factors that influence receipt of recommended preventive pediatric health and dental care. </a:t>
            </a:r>
            <a:r>
              <a:rPr lang="en-US" sz="3200" i="1" dirty="0">
                <a:solidFill>
                  <a:srgbClr val="1F2843"/>
                </a:solidFill>
                <a:latin typeface="+mn-lt"/>
              </a:rPr>
              <a:t>Pediatrics. </a:t>
            </a:r>
            <a:r>
              <a:rPr lang="en-US" sz="3200" dirty="0">
                <a:solidFill>
                  <a:srgbClr val="1F2843"/>
                </a:solidFill>
                <a:latin typeface="+mn-lt"/>
              </a:rPr>
              <a:t>2002;110(6). Available at: www.pediatrics.org/cgi/content/full/110/6/e73</a:t>
            </a:r>
          </a:p>
          <a:p>
            <a:pPr marL="514350" lvl="0" indent="-514350" algn="just">
              <a:spcBef>
                <a:spcPts val="1000"/>
              </a:spcBef>
              <a:buClr>
                <a:schemeClr val="bg2">
                  <a:lumMod val="10000"/>
                </a:schemeClr>
              </a:buClr>
              <a:buFont typeface="+mj-lt"/>
              <a:buAutoNum type="arabicPeriod"/>
              <a:defRPr/>
            </a:pPr>
            <a:r>
              <a:rPr lang="en-US" sz="3200" dirty="0">
                <a:solidFill>
                  <a:srgbClr val="1F2843"/>
                </a:solidFill>
                <a:latin typeface="+mn-lt"/>
              </a:rPr>
              <a:t>Edelstein, B.L. Disparities in oral health and access to care: findings of national surveys. </a:t>
            </a:r>
            <a:r>
              <a:rPr lang="en-US" sz="3200" i="1" dirty="0">
                <a:solidFill>
                  <a:srgbClr val="1F2843"/>
                </a:solidFill>
                <a:latin typeface="+mn-lt"/>
              </a:rPr>
              <a:t>Ambul Pediatric</a:t>
            </a:r>
            <a:r>
              <a:rPr lang="en-US" sz="3200" dirty="0">
                <a:solidFill>
                  <a:srgbClr val="1F2843"/>
                </a:solidFill>
                <a:latin typeface="+mn-lt"/>
              </a:rPr>
              <a:t>. 2002; 2: 141–147</a:t>
            </a:r>
          </a:p>
          <a:p>
            <a:pPr marL="514350" lvl="0" indent="-514350" algn="just">
              <a:spcBef>
                <a:spcPts val="1000"/>
              </a:spcBef>
              <a:buClr>
                <a:schemeClr val="bg2">
                  <a:lumMod val="10000"/>
                </a:schemeClr>
              </a:buClr>
              <a:buFont typeface="+mj-lt"/>
              <a:buAutoNum type="arabicPeriod"/>
              <a:defRPr/>
            </a:pPr>
            <a:r>
              <a:rPr lang="en-US" sz="3200" dirty="0">
                <a:solidFill>
                  <a:srgbClr val="1F2843"/>
                </a:solidFill>
                <a:latin typeface="+mn-lt"/>
              </a:rPr>
              <a:t>Crall JJ, Krol DM, Lee JY, et al. Policy Statement. Preventive oral health intervention for pediatricians. Pediatrics. 2008;122:1387–1394. </a:t>
            </a:r>
          </a:p>
          <a:p>
            <a:pPr marL="514350" lvl="0" indent="-514350" algn="just">
              <a:spcBef>
                <a:spcPts val="1000"/>
              </a:spcBef>
              <a:buClr>
                <a:schemeClr val="bg2">
                  <a:lumMod val="10000"/>
                </a:schemeClr>
              </a:buClr>
              <a:buFont typeface="+mj-lt"/>
              <a:buAutoNum type="arabicPeriod"/>
              <a:defRPr/>
            </a:pPr>
            <a:r>
              <a:rPr lang="en-US" sz="3200" dirty="0">
                <a:solidFill>
                  <a:srgbClr val="141415"/>
                </a:solidFill>
                <a:latin typeface="Arial" charset="0"/>
              </a:rPr>
              <a:t>www.cdc.gov/oralhealth/children_adults/child.htm</a:t>
            </a:r>
            <a:endParaRPr lang="en-US" sz="3200" dirty="0">
              <a:solidFill>
                <a:srgbClr val="1F2843"/>
              </a:solidFill>
              <a:latin typeface="Arial" charset="0"/>
            </a:endParaRPr>
          </a:p>
          <a:p>
            <a:pPr marL="514350" lvl="0" indent="-514350" algn="just">
              <a:spcBef>
                <a:spcPts val="1000"/>
              </a:spcBef>
              <a:buClr>
                <a:schemeClr val="bg2">
                  <a:lumMod val="10000"/>
                </a:schemeClr>
              </a:buClr>
              <a:buFont typeface="+mj-lt"/>
              <a:buAutoNum type="arabicPeriod"/>
              <a:defRPr/>
            </a:pPr>
            <a:endParaRPr lang="en-US" sz="3200" dirty="0">
              <a:solidFill>
                <a:srgbClr val="1F2843"/>
              </a:solidFill>
              <a:latin typeface="+mn-lt"/>
            </a:endParaRPr>
          </a:p>
          <a:p>
            <a:pPr marL="514350" indent="-514350" algn="just">
              <a:spcBef>
                <a:spcPts val="1000"/>
              </a:spcBef>
              <a:buClr>
                <a:schemeClr val="bg2">
                  <a:lumMod val="10000"/>
                </a:schemeClr>
              </a:buClr>
              <a:buFont typeface="+mj-lt"/>
              <a:buAutoNum type="arabicPeriod"/>
              <a:defRPr/>
            </a:pPr>
            <a:endParaRPr lang="en-US" sz="3200" dirty="0">
              <a:solidFill>
                <a:schemeClr val="bg1">
                  <a:lumMod val="10000"/>
                </a:schemeClr>
              </a:solidFill>
              <a:latin typeface="+mn-lt"/>
            </a:endParaRPr>
          </a:p>
        </p:txBody>
      </p:sp>
      <p:sp>
        <p:nvSpPr>
          <p:cNvPr id="29" name="TextBox 28"/>
          <p:cNvSpPr txBox="1"/>
          <p:nvPr/>
        </p:nvSpPr>
        <p:spPr>
          <a:xfrm>
            <a:off x="13410021" y="7986307"/>
            <a:ext cx="22803615" cy="3508653"/>
          </a:xfrm>
          <a:prstGeom prst="rect">
            <a:avLst/>
          </a:prstGeom>
          <a:noFill/>
        </p:spPr>
        <p:txBody>
          <a:bodyPr wrap="square" rtlCol="0">
            <a:spAutoFit/>
          </a:bodyPr>
          <a:lstStyle/>
          <a:p>
            <a:pPr marL="457200" indent="-457200" algn="just">
              <a:buFont typeface="Arial"/>
              <a:buChar char="•"/>
            </a:pPr>
            <a:r>
              <a:rPr lang="en-US" sz="3200" dirty="0">
                <a:solidFill>
                  <a:schemeClr val="bg2">
                    <a:lumMod val="10000"/>
                  </a:schemeClr>
                </a:solidFill>
                <a:latin typeface="+mn-lt"/>
              </a:rPr>
              <a:t>Majority of respondents report examining a child’s teeth for caries.</a:t>
            </a:r>
          </a:p>
          <a:p>
            <a:pPr marL="457200" indent="-457200" algn="just">
              <a:buFont typeface="Arial"/>
              <a:buChar char="•"/>
            </a:pPr>
            <a:r>
              <a:rPr lang="en-US" sz="3200" dirty="0">
                <a:solidFill>
                  <a:schemeClr val="bg2">
                    <a:lumMod val="10000"/>
                  </a:schemeClr>
                </a:solidFill>
                <a:latin typeface="+mn-lt"/>
              </a:rPr>
              <a:t>62% of respondents do not use an oral health risk assessment tool to assess for risk of caries in their pediatric patients.</a:t>
            </a:r>
          </a:p>
          <a:p>
            <a:pPr marL="457200" indent="-457200" algn="just">
              <a:buFont typeface="Arial"/>
              <a:buChar char="•"/>
            </a:pPr>
            <a:r>
              <a:rPr lang="en-US" sz="3200" dirty="0">
                <a:solidFill>
                  <a:schemeClr val="bg2">
                    <a:lumMod val="10000"/>
                  </a:schemeClr>
                </a:solidFill>
                <a:latin typeface="+mn-lt"/>
              </a:rPr>
              <a:t>Only 30% of respondents correctly identified correct age at which to begin to assess for risk of caries</a:t>
            </a:r>
            <a:r>
              <a:rPr lang="en-US" sz="3200" dirty="0" smtClean="0">
                <a:solidFill>
                  <a:schemeClr val="bg2">
                    <a:lumMod val="10000"/>
                  </a:schemeClr>
                </a:solidFill>
                <a:latin typeface="+mn-lt"/>
              </a:rPr>
              <a:t>.</a:t>
            </a:r>
          </a:p>
          <a:p>
            <a:pPr marL="457200" indent="-457200" algn="just">
              <a:buFont typeface="Arial"/>
              <a:buChar char="•"/>
            </a:pPr>
            <a:r>
              <a:rPr lang="en-US" sz="3200" dirty="0">
                <a:solidFill>
                  <a:schemeClr val="bg2">
                    <a:lumMod val="10000"/>
                  </a:schemeClr>
                </a:solidFill>
                <a:latin typeface="+mn-lt"/>
              </a:rPr>
              <a:t>64% of respondents reported “never” asking mother about her dental health. </a:t>
            </a:r>
          </a:p>
          <a:p>
            <a:pPr marL="457200" indent="-457200" algn="just">
              <a:buFont typeface="Arial"/>
              <a:buChar char="•"/>
            </a:pPr>
            <a:endParaRPr lang="en-US" sz="3200" dirty="0">
              <a:solidFill>
                <a:schemeClr val="bg2">
                  <a:lumMod val="10000"/>
                </a:schemeClr>
              </a:solidFill>
              <a:latin typeface="+mn-lt"/>
            </a:endParaRPr>
          </a:p>
          <a:p>
            <a:pPr marL="457200" indent="-457200" algn="just">
              <a:buFont typeface="Arial"/>
              <a:buChar char="•"/>
            </a:pPr>
            <a:endParaRPr lang="en-US" sz="3200" dirty="0">
              <a:solidFill>
                <a:schemeClr val="bg2">
                  <a:lumMod val="10000"/>
                </a:schemeClr>
              </a:solidFill>
            </a:endParaRPr>
          </a:p>
          <a:p>
            <a:pPr marL="457200" indent="-457200" algn="just">
              <a:buFont typeface="Arial"/>
              <a:buChar char="•"/>
            </a:pPr>
            <a:endParaRPr lang="en-US" sz="3000" dirty="0">
              <a:solidFill>
                <a:schemeClr val="bg2">
                  <a:lumMod val="10000"/>
                </a:schemeClr>
              </a:solidFill>
              <a:latin typeface="+mn-lt"/>
            </a:endParaRPr>
          </a:p>
        </p:txBody>
      </p:sp>
      <p:sp>
        <p:nvSpPr>
          <p:cNvPr id="30" name="TextBox 29"/>
          <p:cNvSpPr txBox="1"/>
          <p:nvPr/>
        </p:nvSpPr>
        <p:spPr>
          <a:xfrm>
            <a:off x="13410025" y="13387916"/>
            <a:ext cx="6914833" cy="553998"/>
          </a:xfrm>
          <a:prstGeom prst="rect">
            <a:avLst/>
          </a:prstGeom>
          <a:noFill/>
        </p:spPr>
        <p:txBody>
          <a:bodyPr wrap="square" rtlCol="0">
            <a:spAutoFit/>
          </a:bodyPr>
          <a:lstStyle/>
          <a:p>
            <a:pPr marL="457200" indent="-457200" algn="just">
              <a:buFont typeface="Arial"/>
              <a:buChar char="•"/>
            </a:pPr>
            <a:endParaRPr lang="en-US" sz="3000" dirty="0">
              <a:solidFill>
                <a:schemeClr val="bg2">
                  <a:lumMod val="10000"/>
                </a:schemeClr>
              </a:solidFill>
              <a:latin typeface="+mn-lt"/>
            </a:endParaRPr>
          </a:p>
        </p:txBody>
      </p:sp>
      <p:sp>
        <p:nvSpPr>
          <p:cNvPr id="31" name="Text Box 26"/>
          <p:cNvSpPr txBox="1">
            <a:spLocks noChangeArrowheads="1"/>
          </p:cNvSpPr>
          <p:nvPr/>
        </p:nvSpPr>
        <p:spPr bwMode="auto">
          <a:xfrm>
            <a:off x="1072251" y="25464159"/>
            <a:ext cx="10972800" cy="735586"/>
          </a:xfrm>
          <a:prstGeom prst="rect">
            <a:avLst/>
          </a:prstGeom>
          <a:noFill/>
          <a:ln w="9525">
            <a:noFill/>
            <a:miter lim="800000"/>
            <a:headEnd/>
            <a:tailEnd/>
          </a:ln>
          <a:effectLst/>
        </p:spPr>
        <p:txBody>
          <a:bodyPr lIns="45720" rIns="45720">
            <a:spAutoFit/>
          </a:bodyPr>
          <a:lstStyle/>
          <a:p>
            <a:pPr algn="ctr">
              <a:lnSpc>
                <a:spcPct val="95000"/>
              </a:lnSpc>
              <a:spcBef>
                <a:spcPts val="2800"/>
              </a:spcBef>
              <a:defRPr/>
            </a:pPr>
            <a:r>
              <a:rPr lang="en-US" sz="4400" b="1" dirty="0">
                <a:latin typeface="+mn-lt"/>
              </a:rPr>
              <a:t>METHODS</a:t>
            </a:r>
          </a:p>
        </p:txBody>
      </p:sp>
      <p:sp>
        <p:nvSpPr>
          <p:cNvPr id="32" name="Text Box 26"/>
          <p:cNvSpPr txBox="1">
            <a:spLocks noChangeArrowheads="1"/>
          </p:cNvSpPr>
          <p:nvPr/>
        </p:nvSpPr>
        <p:spPr bwMode="auto">
          <a:xfrm>
            <a:off x="1224651" y="26778583"/>
            <a:ext cx="10972800" cy="4770537"/>
          </a:xfrm>
          <a:prstGeom prst="rect">
            <a:avLst/>
          </a:prstGeom>
          <a:noFill/>
          <a:ln w="9525">
            <a:noFill/>
            <a:miter lim="800000"/>
            <a:headEnd/>
            <a:tailEnd/>
          </a:ln>
          <a:effectLst/>
        </p:spPr>
        <p:txBody>
          <a:bodyPr lIns="45720" rIns="45720" anchor="t">
            <a:spAutoFit/>
          </a:bodyPr>
          <a:lstStyle/>
          <a:p>
            <a:pPr algn="just">
              <a:lnSpc>
                <a:spcPct val="95000"/>
              </a:lnSpc>
              <a:spcBef>
                <a:spcPts val="2800"/>
              </a:spcBef>
              <a:buClr>
                <a:schemeClr val="bg2">
                  <a:lumMod val="50000"/>
                </a:schemeClr>
              </a:buClr>
              <a:defRPr/>
            </a:pPr>
            <a:r>
              <a:rPr lang="en-US" sz="3200" dirty="0">
                <a:solidFill>
                  <a:srgbClr val="191919"/>
                </a:solidFill>
                <a:latin typeface="+mn-lt"/>
              </a:rPr>
              <a:t>This was a cross sectional research study</a:t>
            </a:r>
            <a:r>
              <a:rPr lang="en-US" sz="3200" dirty="0">
                <a:solidFill>
                  <a:schemeClr val="bg1">
                    <a:lumMod val="10000"/>
                  </a:schemeClr>
                </a:solidFill>
                <a:latin typeface="+mn-lt"/>
              </a:rPr>
              <a:t>.  Our targeted population was Georgia practicing general pediatricians and pediatric resident physicians from Morehouse School of Medicine,  Emory School of Medicine, and members of the Ga Chapter of AAP. A survey was distributed that consisted of 48 items inclusive of demographic information and questions to assess current physician practices related to oral health, knowledge base and perceived confidence level with oral health topics, and perceived barriers to promotion of oral health. </a:t>
            </a:r>
          </a:p>
        </p:txBody>
      </p:sp>
      <p:sp>
        <p:nvSpPr>
          <p:cNvPr id="6" name="TextBox 5"/>
          <p:cNvSpPr txBox="1"/>
          <p:nvPr/>
        </p:nvSpPr>
        <p:spPr>
          <a:xfrm>
            <a:off x="13410021" y="27479530"/>
            <a:ext cx="23310574" cy="5693866"/>
          </a:xfrm>
          <a:prstGeom prst="rect">
            <a:avLst/>
          </a:prstGeom>
          <a:noFill/>
        </p:spPr>
        <p:txBody>
          <a:bodyPr wrap="square" rtlCol="0">
            <a:spAutoFit/>
          </a:bodyPr>
          <a:lstStyle/>
          <a:p>
            <a:pPr marL="457200" indent="-457200" algn="just">
              <a:buFont typeface="Arial"/>
              <a:buChar char="•"/>
            </a:pPr>
            <a:r>
              <a:rPr lang="en-US" sz="3200" dirty="0">
                <a:solidFill>
                  <a:schemeClr val="bg2">
                    <a:lumMod val="10000"/>
                  </a:schemeClr>
                </a:solidFill>
                <a:latin typeface="+mn-lt"/>
              </a:rPr>
              <a:t>60% of pediatricians correctly recommend first dental visit by 12 months of age</a:t>
            </a:r>
            <a:r>
              <a:rPr lang="en-US" sz="3200" dirty="0" smtClean="0">
                <a:solidFill>
                  <a:schemeClr val="bg2">
                    <a:lumMod val="10000"/>
                  </a:schemeClr>
                </a:solidFill>
                <a:latin typeface="+mn-lt"/>
              </a:rPr>
              <a:t>.</a:t>
            </a:r>
          </a:p>
          <a:p>
            <a:pPr marL="457200" indent="-457200" algn="just">
              <a:buFont typeface="Arial"/>
              <a:buChar char="•"/>
            </a:pPr>
            <a:r>
              <a:rPr lang="en-US" sz="3200" dirty="0">
                <a:solidFill>
                  <a:schemeClr val="bg2">
                    <a:lumMod val="10000"/>
                  </a:schemeClr>
                </a:solidFill>
                <a:latin typeface="+mn-lt"/>
              </a:rPr>
              <a:t>When knowledge of current AAP/AAPD guidelines regarding oral health and first dental visit were </a:t>
            </a:r>
            <a:r>
              <a:rPr lang="en-US" sz="3200" dirty="0" smtClean="0">
                <a:solidFill>
                  <a:schemeClr val="bg2">
                    <a:lumMod val="10000"/>
                  </a:schemeClr>
                </a:solidFill>
                <a:latin typeface="+mn-lt"/>
              </a:rPr>
              <a:t>assessed (</a:t>
            </a:r>
            <a:r>
              <a:rPr lang="en-US" sz="3200" dirty="0">
                <a:solidFill>
                  <a:schemeClr val="bg2">
                    <a:lumMod val="10000"/>
                  </a:schemeClr>
                </a:solidFill>
                <a:latin typeface="+mn-lt"/>
              </a:rPr>
              <a:t>Table 3, question 8), only 49% answered correctly</a:t>
            </a:r>
            <a:r>
              <a:rPr lang="en-US" sz="3200" dirty="0" smtClean="0">
                <a:solidFill>
                  <a:schemeClr val="bg2">
                    <a:lumMod val="10000"/>
                  </a:schemeClr>
                </a:solidFill>
                <a:latin typeface="+mn-lt"/>
              </a:rPr>
              <a:t>.</a:t>
            </a:r>
          </a:p>
          <a:p>
            <a:pPr marL="457200" indent="-457200" algn="just">
              <a:buFont typeface="Arial"/>
              <a:buChar char="•"/>
            </a:pPr>
            <a:r>
              <a:rPr lang="en-US" sz="3200" dirty="0">
                <a:solidFill>
                  <a:schemeClr val="bg2">
                    <a:lumMod val="10000"/>
                  </a:schemeClr>
                </a:solidFill>
                <a:latin typeface="+mn-lt"/>
              </a:rPr>
              <a:t>Of the respondents who incorrectly identified the recommended age for the first dental visit, 35 % correctly acknowledged the  AAP/AAPD guideline; This particular population was noted to have been practicing for 15 years or longer</a:t>
            </a:r>
            <a:r>
              <a:rPr lang="en-US" sz="3200" dirty="0" smtClean="0">
                <a:solidFill>
                  <a:schemeClr val="bg2">
                    <a:lumMod val="10000"/>
                  </a:schemeClr>
                </a:solidFill>
                <a:latin typeface="+mn-lt"/>
              </a:rPr>
              <a:t>.</a:t>
            </a:r>
          </a:p>
          <a:p>
            <a:pPr marL="457200" indent="-457200" algn="just">
              <a:buFont typeface="Arial"/>
              <a:buChar char="•"/>
            </a:pPr>
            <a:r>
              <a:rPr lang="en-US" sz="3200" dirty="0">
                <a:solidFill>
                  <a:schemeClr val="bg2">
                    <a:lumMod val="10000"/>
                  </a:schemeClr>
                </a:solidFill>
                <a:latin typeface="+mn-lt"/>
              </a:rPr>
              <a:t>Most respondents sited the following as potential barriers: type of or lack of insurance, lack of dentist who will see 6 month-</a:t>
            </a:r>
            <a:r>
              <a:rPr lang="en-US" sz="3200" dirty="0" smtClean="0">
                <a:solidFill>
                  <a:schemeClr val="bg2">
                    <a:lumMod val="10000"/>
                  </a:schemeClr>
                </a:solidFill>
                <a:latin typeface="+mn-lt"/>
              </a:rPr>
              <a:t>1 year </a:t>
            </a:r>
            <a:r>
              <a:rPr lang="en-US" sz="3200" dirty="0">
                <a:solidFill>
                  <a:schemeClr val="bg2">
                    <a:lumMod val="10000"/>
                  </a:schemeClr>
                </a:solidFill>
                <a:latin typeface="+mn-lt"/>
              </a:rPr>
              <a:t>olds, parental factors, and time constraints. For referrals, most respondents inform the parent or provide parents with dentist contact information</a:t>
            </a:r>
          </a:p>
          <a:p>
            <a:pPr marL="457200" indent="-457200" algn="just">
              <a:buFont typeface="Arial"/>
              <a:buChar char="•"/>
            </a:pPr>
            <a:endParaRPr lang="en-US" sz="3200" dirty="0">
              <a:solidFill>
                <a:schemeClr val="bg2">
                  <a:lumMod val="10000"/>
                </a:schemeClr>
              </a:solidFill>
            </a:endParaRPr>
          </a:p>
          <a:p>
            <a:pPr marL="457200" indent="-457200" algn="just">
              <a:buFont typeface="Arial"/>
              <a:buChar char="•"/>
            </a:pPr>
            <a:endParaRPr lang="en-US" sz="3200" dirty="0" smtClean="0">
              <a:solidFill>
                <a:schemeClr val="bg2">
                  <a:lumMod val="10000"/>
                </a:schemeClr>
              </a:solidFill>
              <a:latin typeface="+mn-lt"/>
            </a:endParaRPr>
          </a:p>
          <a:p>
            <a:pPr marL="457200" indent="-457200" algn="just">
              <a:buFont typeface="Arial"/>
              <a:buChar char="•"/>
            </a:pPr>
            <a:endParaRPr lang="en-US" sz="3200" dirty="0">
              <a:solidFill>
                <a:schemeClr val="bg2">
                  <a:lumMod val="10000"/>
                </a:schemeClr>
              </a:solidFill>
            </a:endParaRPr>
          </a:p>
        </p:txBody>
      </p:sp>
      <p:pic>
        <p:nvPicPr>
          <p:cNvPr id="9" name="Picture 8" descr="Physician Practices.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32145" y="9581348"/>
            <a:ext cx="15957720" cy="7519598"/>
          </a:xfrm>
          <a:prstGeom prst="rect">
            <a:avLst/>
          </a:prstGeom>
        </p:spPr>
      </p:pic>
      <p:pic>
        <p:nvPicPr>
          <p:cNvPr id="23" name="Picture 22" descr="WhatYouKnow.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44252" y="16962784"/>
            <a:ext cx="9439973" cy="9935421"/>
          </a:xfrm>
          <a:prstGeom prst="rect">
            <a:avLst/>
          </a:prstGeom>
        </p:spPr>
      </p:pic>
      <p:pic>
        <p:nvPicPr>
          <p:cNvPr id="24" name="Picture 23" descr="WhenToLook.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42161" y="10017825"/>
            <a:ext cx="9577331" cy="6759731"/>
          </a:xfrm>
          <a:prstGeom prst="rect">
            <a:avLst/>
          </a:prstGeom>
        </p:spPr>
      </p:pic>
      <p:pic>
        <p:nvPicPr>
          <p:cNvPr id="27" name="Picture 26" descr="WhenToGo.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42161" y="18901895"/>
            <a:ext cx="8964517" cy="7444182"/>
          </a:xfrm>
          <a:prstGeom prst="rect">
            <a:avLst/>
          </a:prstGeom>
        </p:spPr>
      </p:pic>
      <p:pic>
        <p:nvPicPr>
          <p:cNvPr id="28" name="Picture 27" descr="Knowledge2.0.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182421" y="17100946"/>
            <a:ext cx="7436889" cy="9797259"/>
          </a:xfrm>
          <a:prstGeom prst="rect">
            <a:avLst/>
          </a:prstGeom>
        </p:spPr>
      </p:pic>
    </p:spTree>
  </p:cSld>
  <p:clrMapOvr>
    <a:masterClrMapping/>
  </p:clrMapOvr>
</p:sld>
</file>

<file path=ppt/theme/theme1.xml><?xml version="1.0" encoding="utf-8"?>
<a:theme xmlns:a="http://schemas.openxmlformats.org/drawingml/2006/main" name="Default Design">
  <a:themeElements>
    <a:clrScheme name="MSM 2015">
      <a:dk1>
        <a:srgbClr val="3D5087"/>
      </a:dk1>
      <a:lt1>
        <a:srgbClr val="FFFFFF"/>
      </a:lt1>
      <a:dk2>
        <a:srgbClr val="77787B"/>
      </a:dk2>
      <a:lt2>
        <a:srgbClr val="CACACC"/>
      </a:lt2>
      <a:accent1>
        <a:srgbClr val="B2BDDC"/>
      </a:accent1>
      <a:accent2>
        <a:srgbClr val="F9FF7E"/>
      </a:accent2>
      <a:accent3>
        <a:srgbClr val="2D7543"/>
      </a:accent3>
      <a:accent4>
        <a:srgbClr val="C25E03"/>
      </a:accent4>
      <a:accent5>
        <a:srgbClr val="3D5087"/>
      </a:accent5>
      <a:accent6>
        <a:srgbClr val="EEFA00"/>
      </a:accent6>
      <a:hlink>
        <a:srgbClr val="0000FF"/>
      </a:hlink>
      <a:folHlink>
        <a:srgbClr val="2D7543"/>
      </a:folHlink>
    </a:clrScheme>
    <a:fontScheme name="MSM Poster Fonts">
      <a:majorFont>
        <a:latin typeface="GillSan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txDef>
      <a:spPr>
        <a:noFill/>
      </a:spPr>
      <a:bodyPr wrap="square" rtlCol="0">
        <a:spAutoFit/>
      </a:bodyPr>
      <a:lstStyle>
        <a:defPPr algn="just">
          <a:defRPr sz="3200" dirty="0" smtClean="0">
            <a:solidFill>
              <a:schemeClr val="bg2">
                <a:lumMod val="10000"/>
              </a:schemeClr>
            </a:solidFill>
            <a:latin typeface="+mn-lt"/>
          </a:defRPr>
        </a:defPPr>
      </a:lstStyle>
    </a:tx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1309</TotalTime>
  <Words>1037</Words>
  <Application>Microsoft Office PowerPoint</Application>
  <PresentationFormat>Custom</PresentationFormat>
  <Paragraphs>31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Times New Roman</vt:lpstr>
      <vt:lpstr>Arial</vt:lpstr>
      <vt:lpstr>Gill Sans MT</vt:lpstr>
      <vt:lpstr>Default Design</vt:lpstr>
      <vt:lpstr>Pediatric Oral Health Assessment: Physician Practices, Knowledge, and Perceived Barriers</vt:lpstr>
    </vt:vector>
  </TitlesOfParts>
  <Company>Dits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Abramsp</dc:creator>
  <cp:lastModifiedBy>Elliott, Rashida</cp:lastModifiedBy>
  <cp:revision>113</cp:revision>
  <dcterms:created xsi:type="dcterms:W3CDTF">2003-08-08T20:30:40Z</dcterms:created>
  <dcterms:modified xsi:type="dcterms:W3CDTF">2016-05-24T16:24:03Z</dcterms:modified>
</cp:coreProperties>
</file>