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sldIdLst>
    <p:sldId id="258" r:id="rId2"/>
  </p:sldIdLst>
  <p:sldSz cx="32004000" cy="42976800"/>
  <p:notesSz cx="6858000" cy="9144000"/>
  <p:defaultTextStyle>
    <a:defPPr>
      <a:defRPr lang="en-US"/>
    </a:defPPr>
    <a:lvl1pPr marL="0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1pPr>
    <a:lvl2pPr marL="1799539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2pPr>
    <a:lvl3pPr marL="3599078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3pPr>
    <a:lvl4pPr marL="5398618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4pPr>
    <a:lvl5pPr marL="7198157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5pPr>
    <a:lvl6pPr marL="8997696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6pPr>
    <a:lvl7pPr marL="10797235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7pPr>
    <a:lvl8pPr marL="12596774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8pPr>
    <a:lvl9pPr marL="14396314" algn="l" defTabSz="3599078" rtl="0" eaLnBrk="1" latinLnBrk="0" hangingPunct="1">
      <a:defRPr sz="708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7"/>
    <p:restoredTop sz="94410"/>
  </p:normalViewPr>
  <p:slideViewPr>
    <p:cSldViewPr snapToGrid="0" snapToObjects="1">
      <p:cViewPr varScale="1">
        <p:scale>
          <a:sx n="14" d="100"/>
          <a:sy n="14" d="100"/>
        </p:scale>
        <p:origin x="254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15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0"/>
            <a:ext cx="32004000" cy="59711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0" cap="flat" cmpd="sng" algn="ctr">
            <a:solidFill>
              <a:srgbClr val="3C4F8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223" dirty="0">
              <a:solidFill>
                <a:srgbClr val="3D5087"/>
              </a:solidFill>
              <a:latin typeface="Times New Roman" pitchFamily="18" charset="0"/>
            </a:endParaRPr>
          </a:p>
        </p:txBody>
      </p:sp>
      <p:sp>
        <p:nvSpPr>
          <p:cNvPr id="4" name="Rectangle 30"/>
          <p:cNvSpPr>
            <a:spLocks noChangeArrowheads="1"/>
          </p:cNvSpPr>
          <p:nvPr userDrawn="1"/>
        </p:nvSpPr>
        <p:spPr bwMode="auto">
          <a:xfrm>
            <a:off x="0" y="0"/>
            <a:ext cx="32004000" cy="42976800"/>
          </a:xfrm>
          <a:prstGeom prst="rect">
            <a:avLst/>
          </a:prstGeom>
          <a:noFill/>
          <a:ln w="254000">
            <a:solidFill>
              <a:srgbClr val="3C4F8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223" dirty="0">
              <a:solidFill>
                <a:srgbClr val="3D5087"/>
              </a:solidFill>
              <a:latin typeface="Times New Roman" pitchFamily="18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0" y="6222822"/>
            <a:ext cx="31949448" cy="0"/>
          </a:xfrm>
          <a:prstGeom prst="line">
            <a:avLst/>
          </a:prstGeom>
          <a:noFill/>
          <a:ln w="444500">
            <a:solidFill>
              <a:srgbClr val="3C4F85"/>
            </a:solidFill>
            <a:miter lim="800000"/>
            <a:headEnd/>
            <a:tailEnd/>
          </a:ln>
          <a:effectLst/>
        </p:spPr>
      </p:cxnSp>
    </p:spTree>
    <p:extLst>
      <p:ext uri="{BB962C8B-B14F-4D97-AF65-F5344CB8AC3E}">
        <p14:creationId xmlns:p14="http://schemas.microsoft.com/office/powerpoint/2010/main" val="86602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638551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2893" b="1">
          <a:solidFill>
            <a:schemeClr val="tx1"/>
          </a:solidFill>
          <a:latin typeface="Gill Sans MT" pitchFamily="34" charset="0"/>
          <a:ea typeface="+mj-ea"/>
          <a:cs typeface="+mj-cs"/>
        </a:defRPr>
      </a:lvl1pPr>
      <a:lvl2pPr algn="l" defTabSz="638551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2893" b="1">
          <a:solidFill>
            <a:schemeClr val="tx1"/>
          </a:solidFill>
          <a:latin typeface="Gill Sans MT" pitchFamily="34" charset="0"/>
        </a:defRPr>
      </a:lvl2pPr>
      <a:lvl3pPr algn="l" defTabSz="638551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2893" b="1">
          <a:solidFill>
            <a:schemeClr val="tx1"/>
          </a:solidFill>
          <a:latin typeface="Gill Sans MT" pitchFamily="34" charset="0"/>
        </a:defRPr>
      </a:lvl3pPr>
      <a:lvl4pPr algn="l" defTabSz="638551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2893" b="1">
          <a:solidFill>
            <a:schemeClr val="tx1"/>
          </a:solidFill>
          <a:latin typeface="Gill Sans MT" pitchFamily="34" charset="0"/>
        </a:defRPr>
      </a:lvl4pPr>
      <a:lvl5pPr algn="l" defTabSz="6385519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12893" b="1">
          <a:solidFill>
            <a:schemeClr val="tx1"/>
          </a:solidFill>
          <a:latin typeface="Gill Sans MT" pitchFamily="34" charset="0"/>
        </a:defRPr>
      </a:lvl5pPr>
      <a:lvl6pPr marL="614033" algn="ctr" defTabSz="6385519" rtl="0" eaLnBrk="0" fontAlgn="base" hangingPunct="0">
        <a:spcBef>
          <a:spcPct val="0"/>
        </a:spcBef>
        <a:spcAft>
          <a:spcPct val="0"/>
        </a:spcAft>
        <a:defRPr sz="15445" b="1">
          <a:solidFill>
            <a:schemeClr val="tx2"/>
          </a:solidFill>
          <a:latin typeface="Arial" charset="0"/>
        </a:defRPr>
      </a:lvl6pPr>
      <a:lvl7pPr marL="1228067" algn="ctr" defTabSz="6385519" rtl="0" eaLnBrk="0" fontAlgn="base" hangingPunct="0">
        <a:spcBef>
          <a:spcPct val="0"/>
        </a:spcBef>
        <a:spcAft>
          <a:spcPct val="0"/>
        </a:spcAft>
        <a:defRPr sz="15445" b="1">
          <a:solidFill>
            <a:schemeClr val="tx2"/>
          </a:solidFill>
          <a:latin typeface="Arial" charset="0"/>
        </a:defRPr>
      </a:lvl7pPr>
      <a:lvl8pPr marL="1842100" algn="ctr" defTabSz="6385519" rtl="0" eaLnBrk="0" fontAlgn="base" hangingPunct="0">
        <a:spcBef>
          <a:spcPct val="0"/>
        </a:spcBef>
        <a:spcAft>
          <a:spcPct val="0"/>
        </a:spcAft>
        <a:defRPr sz="15445" b="1">
          <a:solidFill>
            <a:schemeClr val="tx2"/>
          </a:solidFill>
          <a:latin typeface="Arial" charset="0"/>
        </a:defRPr>
      </a:lvl8pPr>
      <a:lvl9pPr marL="2456135" algn="ctr" defTabSz="6385519" rtl="0" eaLnBrk="0" fontAlgn="base" hangingPunct="0">
        <a:spcBef>
          <a:spcPct val="0"/>
        </a:spcBef>
        <a:spcAft>
          <a:spcPct val="0"/>
        </a:spcAft>
        <a:defRPr sz="15445" b="1">
          <a:solidFill>
            <a:schemeClr val="tx2"/>
          </a:solidFill>
          <a:latin typeface="Arial" charset="0"/>
        </a:defRPr>
      </a:lvl9pPr>
    </p:titleStyle>
    <p:bodyStyle>
      <a:lvl1pPr marL="2394302" indent="-2394302" algn="l" defTabSz="6385519" rtl="0" eaLnBrk="0" fontAlgn="base" hangingPunct="0">
        <a:spcBef>
          <a:spcPct val="20000"/>
        </a:spcBef>
        <a:spcAft>
          <a:spcPct val="0"/>
        </a:spcAft>
        <a:buChar char="•"/>
        <a:defRPr sz="22295">
          <a:solidFill>
            <a:schemeClr val="tx1"/>
          </a:solidFill>
          <a:latin typeface="+mn-lt"/>
          <a:ea typeface="+mn-ea"/>
          <a:cs typeface="+mn-cs"/>
        </a:defRPr>
      </a:lvl1pPr>
      <a:lvl2pPr marL="5189434" indent="-1995607" algn="l" defTabSz="6385519" rtl="0" eaLnBrk="0" fontAlgn="base" hangingPunct="0">
        <a:spcBef>
          <a:spcPct val="20000"/>
        </a:spcBef>
        <a:spcAft>
          <a:spcPct val="0"/>
        </a:spcAft>
        <a:buChar char="–"/>
        <a:defRPr sz="19608">
          <a:solidFill>
            <a:schemeClr val="tx1"/>
          </a:solidFill>
          <a:latin typeface="+mn-lt"/>
        </a:defRPr>
      </a:lvl2pPr>
      <a:lvl3pPr marL="7982431" indent="-1596912" algn="l" defTabSz="6385519" rtl="0" eaLnBrk="0" fontAlgn="base" hangingPunct="0">
        <a:spcBef>
          <a:spcPct val="20000"/>
        </a:spcBef>
        <a:spcAft>
          <a:spcPct val="0"/>
        </a:spcAft>
        <a:buChar char="•"/>
        <a:defRPr sz="16789">
          <a:solidFill>
            <a:schemeClr val="tx1"/>
          </a:solidFill>
          <a:latin typeface="+mn-lt"/>
        </a:defRPr>
      </a:lvl3pPr>
      <a:lvl4pPr marL="11176257" indent="-1596912" algn="l" defTabSz="6385519" rtl="0" eaLnBrk="0" fontAlgn="base" hangingPunct="0">
        <a:spcBef>
          <a:spcPct val="20000"/>
        </a:spcBef>
        <a:spcAft>
          <a:spcPct val="0"/>
        </a:spcAft>
        <a:buChar char="–"/>
        <a:defRPr sz="13968">
          <a:solidFill>
            <a:schemeClr val="tx1"/>
          </a:solidFill>
          <a:latin typeface="+mn-lt"/>
        </a:defRPr>
      </a:lvl4pPr>
      <a:lvl5pPr marL="14367950" indent="-1596912" algn="l" defTabSz="6385519" rtl="0" eaLnBrk="0" fontAlgn="base" hangingPunct="0">
        <a:spcBef>
          <a:spcPct val="20000"/>
        </a:spcBef>
        <a:spcAft>
          <a:spcPct val="0"/>
        </a:spcAft>
        <a:buChar char="»"/>
        <a:defRPr sz="13968">
          <a:solidFill>
            <a:schemeClr val="tx1"/>
          </a:solidFill>
          <a:latin typeface="+mn-lt"/>
        </a:defRPr>
      </a:lvl5pPr>
      <a:lvl6pPr marL="14981983" indent="-1596912" algn="l" defTabSz="6385519" rtl="0" eaLnBrk="0" fontAlgn="base" hangingPunct="0">
        <a:spcBef>
          <a:spcPct val="20000"/>
        </a:spcBef>
        <a:spcAft>
          <a:spcPct val="0"/>
        </a:spcAft>
        <a:buChar char="»"/>
        <a:defRPr sz="13968">
          <a:solidFill>
            <a:schemeClr val="tx1"/>
          </a:solidFill>
          <a:latin typeface="+mn-lt"/>
        </a:defRPr>
      </a:lvl6pPr>
      <a:lvl7pPr marL="15596018" indent="-1596912" algn="l" defTabSz="6385519" rtl="0" eaLnBrk="0" fontAlgn="base" hangingPunct="0">
        <a:spcBef>
          <a:spcPct val="20000"/>
        </a:spcBef>
        <a:spcAft>
          <a:spcPct val="0"/>
        </a:spcAft>
        <a:buChar char="»"/>
        <a:defRPr sz="13968">
          <a:solidFill>
            <a:schemeClr val="tx1"/>
          </a:solidFill>
          <a:latin typeface="+mn-lt"/>
        </a:defRPr>
      </a:lvl7pPr>
      <a:lvl8pPr marL="16210051" indent="-1596912" algn="l" defTabSz="6385519" rtl="0" eaLnBrk="0" fontAlgn="base" hangingPunct="0">
        <a:spcBef>
          <a:spcPct val="20000"/>
        </a:spcBef>
        <a:spcAft>
          <a:spcPct val="0"/>
        </a:spcAft>
        <a:buChar char="»"/>
        <a:defRPr sz="13968">
          <a:solidFill>
            <a:schemeClr val="tx1"/>
          </a:solidFill>
          <a:latin typeface="+mn-lt"/>
        </a:defRPr>
      </a:lvl8pPr>
      <a:lvl9pPr marL="16824084" indent="-1596912" algn="l" defTabSz="6385519" rtl="0" eaLnBrk="0" fontAlgn="base" hangingPunct="0">
        <a:spcBef>
          <a:spcPct val="20000"/>
        </a:spcBef>
        <a:spcAft>
          <a:spcPct val="0"/>
        </a:spcAft>
        <a:buChar char="»"/>
        <a:defRPr sz="1396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1pPr>
      <a:lvl2pPr marL="614033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2pPr>
      <a:lvl3pPr marL="1228067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3pPr>
      <a:lvl4pPr marL="1842100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4pPr>
      <a:lvl5pPr marL="2456135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5pPr>
      <a:lvl6pPr marL="3070165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6pPr>
      <a:lvl7pPr marL="3684199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7pPr>
      <a:lvl8pPr marL="4298232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8pPr>
      <a:lvl9pPr marL="4912266" algn="l" defTabSz="1228067" rtl="0" eaLnBrk="1" latinLnBrk="0" hangingPunct="1">
        <a:defRPr sz="24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605314" y="28965630"/>
            <a:ext cx="20173195" cy="1102610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3D5087"/>
              </a:solidFill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2052" name="Title 12"/>
          <p:cNvSpPr>
            <a:spLocks noGrp="1"/>
          </p:cNvSpPr>
          <p:nvPr>
            <p:ph type="title" idx="4294967295"/>
          </p:nvPr>
        </p:nvSpPr>
        <p:spPr>
          <a:xfrm>
            <a:off x="825519" y="-509743"/>
            <a:ext cx="30304782" cy="2964400"/>
          </a:xfrm>
          <a:prstGeom prst="rect">
            <a:avLst/>
          </a:prstGeom>
        </p:spPr>
        <p:txBody>
          <a:bodyPr anchor="ctr" anchorCtr="1"/>
          <a:lstStyle/>
          <a:p>
            <a:pPr algn="ctr"/>
            <a:r>
              <a:rPr lang="en-US" sz="9600" dirty="0">
                <a:latin typeface="Arial Regular" charset="0"/>
                <a:ea typeface="Arial Regular" charset="0"/>
                <a:cs typeface="Arial Regular" charset="0"/>
              </a:rPr>
              <a:t/>
            </a:r>
            <a:br>
              <a:rPr lang="en-US" sz="9600" dirty="0">
                <a:latin typeface="Arial Regular" charset="0"/>
                <a:ea typeface="Arial Regular" charset="0"/>
                <a:cs typeface="Arial Regular" charset="0"/>
              </a:rPr>
            </a:br>
            <a:r>
              <a:rPr lang="en-US" sz="9600" dirty="0">
                <a:latin typeface="Arial Regular" charset="0"/>
                <a:ea typeface="Arial Regular" charset="0"/>
                <a:cs typeface="Arial Regular" charset="0"/>
              </a:rPr>
              <a:t> Newly diagnosed hemophilia in a 4-year-old with compartment syndrome: A Case Report </a:t>
            </a:r>
            <a:endParaRPr lang="en-US" sz="8000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-256833" y="972457"/>
            <a:ext cx="30304782" cy="50475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61397" rIns="61397" anchor="ctr" anchorCtr="1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400" dirty="0">
              <a:solidFill>
                <a:srgbClr val="3D5087"/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Chelsea Marion, MD</a:t>
            </a:r>
            <a:r>
              <a:rPr lang="en-US" sz="5400" b="1" baseline="30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1,4</a:t>
            </a:r>
            <a:r>
              <a:rPr lang="en-US" sz="5400" b="1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, Oluwaseun Odewole, MD, MPH</a:t>
            </a:r>
            <a:r>
              <a:rPr lang="en-US" sz="5400" b="1" baseline="30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2,4</a:t>
            </a:r>
            <a:r>
              <a:rPr lang="en-US" sz="5400" b="1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, Sheila Goel, MD</a:t>
            </a:r>
            <a:r>
              <a:rPr lang="en-US" sz="5400" b="1" baseline="30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3,4</a:t>
            </a:r>
            <a:r>
              <a:rPr lang="en-US" sz="54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 </a:t>
            </a:r>
            <a:br>
              <a:rPr lang="en-US" sz="54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</a:br>
            <a:r>
              <a:rPr lang="en-US" sz="4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1. Dept. of Pediatrics, Morehouse School of Medicine, Atlanta, GA.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2. Dept. of Family Medicine, Morehouse School of Medicine, Atlanta, GA.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3. </a:t>
            </a:r>
            <a:r>
              <a:rPr lang="en-US" sz="4000" dirty="0" smtClean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Dept. </a:t>
            </a:r>
            <a:r>
              <a:rPr lang="en-US" sz="4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of Pediatric Emergency Medicine, Emory University School of Medicine, Atlanta, GA.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3D5087"/>
                </a:solidFill>
                <a:latin typeface="Arial Regular" charset="0"/>
                <a:ea typeface="Arial Regular" charset="0"/>
                <a:cs typeface="Arial Regular" charset="0"/>
              </a:rPr>
              <a:t>4. Children’s Healthcare of Atlanta, Atlanta, GA</a:t>
            </a: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605315" y="8994380"/>
            <a:ext cx="9601200" cy="17610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274320" tIns="0" rIns="274320" bIns="0">
            <a:spAutoFit/>
          </a:bodyPr>
          <a:lstStyle/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4 year-old African-American male with right wrist swelling and pain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for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2-3 days after falling onto a bed while wrestling with cousin. Refusal to move right hand and wrist x 1 day.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Past history of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bronchiolitis,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lip and mouth injuries without prolonged bleeding, and microcytic anemia.  No past surgical history. Delayed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immunizations.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Review of systems is otherwise negative.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Physical exam-low-grade fever on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vitals-100.5 F. 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R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ight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hand, wrist, and forearm erythema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, edema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, tenderness,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and </a:t>
            </a:r>
            <a:r>
              <a:rPr lang="en-US" sz="2800" dirty="0" err="1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purpura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. Peripheral pulses intact.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palpable pulses. Pain with wrist flexion and finger extension, sensation intact and elbow normal.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Radiology: Plain films right wrist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, forearm, and elbow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unremarkable.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Labs:  CBC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with normal hemoglobin,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WBCs,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and ANC. Low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MCV. CRP and ESR normal. CMP normal.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He was transferred to surgery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for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probable acute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compartment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syndrome.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Two puncture wounds noted en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route with snake bite toxin concerns. PT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, aPTT, and EKG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ordered.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PT normal. aPTT prolonged. EKG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demonstrated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sinus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arrhythmia.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 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Clindamycin IV was given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for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presumptive cellulitis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Family history-hemophilia in maternal uncle (deceased) and three maternal male cousins.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Factors VIII, IX, XI, and XII were ordered. All normal except factor VIII, which was 1% (severely low).  </a:t>
            </a:r>
            <a:endParaRPr lang="en-US" sz="2800" dirty="0" smtClean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Lupus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anticoagulant normal.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Diagnosis of severe hemophilia A made.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Prophylactic alphanate (factor VIII/von Willebrand factor complex) given preoperatively. Fasciotomy with evacuation of a large hematoma </a:t>
            </a:r>
            <a:r>
              <a:rPr lang="en-US" sz="2800" dirty="0" err="1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done.The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 procedure was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tolerated well and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the patient was discharged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home with close hematology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follow-up.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11195972" y="8994380"/>
            <a:ext cx="9601200" cy="18124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274320" tIns="0" rIns="274320" bIns="0">
            <a:spAutoFit/>
          </a:bodyPr>
          <a:lstStyle/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Hemophilia A (factor VIII deficiency) is an X-linked recessive disease characterized by unexplained bleeding.  Hemophilia A and hemophilia B (factor IX deficiency) are the most common and serious congenital clotting factor deficiencies.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Incidence: 1 in 5000 live male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births.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Pathophysiology:  Factor 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VIII is required to activate factor X, which is a critical step in stabilization of a clot.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defRPr/>
            </a:pPr>
            <a:r>
              <a:rPr lang="en-US" sz="2800" b="1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Figure 1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. Clotting Cascade. </a:t>
            </a:r>
            <a:r>
              <a:rPr lang="en-US" sz="2800" i="1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PMG Biology-2.62 Platelets and Blood Clotting.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Some patients show symptoms as early as birth.  Majority diagnosed between 12-18 months  due to spontaneous bleeding from limited or no trauma e.g. bug bites or venipuncture.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Clinical manifestations: easy bruising, intramuscular hematomas (if in iliopsoas muscle, then can lead to hypovolemic shock), hemarthroses, and other spontaneous bleeding.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Prothrombin time (PT) measures activation of factor X by factor VII. So, it is normal in hemophilia A and B.  However, PTT, will be elevated by a decreased level of factor VIII and/or factor IX.  Severe hemophilia is defined as &lt;1% activity of the clotting factor.  Level required for hemostasis of factor VIII is &gt;</a:t>
            </a:r>
            <a:r>
              <a:rPr lang="en-US" sz="280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30-40</a:t>
            </a:r>
            <a:r>
              <a:rPr lang="en-US" sz="280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%.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21786629" y="8907294"/>
            <a:ext cx="9601200" cy="18226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274320" tIns="0" rIns="274320" bIns="0">
            <a:spAutoFit/>
          </a:bodyPr>
          <a:lstStyle/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Acute compartment syndrome (ACS) is defined as severe pressure increase in a confined compartmental space with decreased perfusion pressure to that compartment’s tissues and subsequent ischemia.  ACS caused mostly by trauma. However, hemophilia, though much rarer, is a recognized cause of acute compartment syndrome.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Presentation of ACS: pain out of proportion to exam findings, tense compartment(s), paresthesia, paralysis, weakness, and poikilothermia. No labs or compartment pressure measurement required for diagnosis.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Management for patient with hemophilia and ACS involves prophylactic administration of clotting factor(s) and subsequent </a:t>
            </a:r>
            <a:r>
              <a:rPr lang="en-US" sz="2800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decompression/fasciotomy.</a:t>
            </a: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Most patients with hematoma causing acute compartment syndrome have an existing diagnosis of a bleeding disorder or more severe trauma.  This makes this case unique in that the presence of acute chest syndrome from a limited trauma is what led to the diagnosis of severe hemophilia in this patient.</a:t>
            </a: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marL="632098" indent="-632098"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buFont typeface="Wingdings 2" pitchFamily="18" charset="2"/>
              <a:buChar char="®"/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defRPr/>
            </a:pPr>
            <a:endParaRPr lang="en-US" sz="2800" dirty="0">
              <a:solidFill>
                <a:srgbClr val="FFFFFF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  <a:buClr>
                <a:srgbClr val="3D5087"/>
              </a:buClr>
              <a:defRPr/>
            </a:pPr>
            <a:r>
              <a:rPr lang="en-US" sz="2800" b="1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Figure 2</a:t>
            </a:r>
            <a:r>
              <a:rPr lang="en-US" sz="2800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. Axial view of the 3 compartments of the forearm. Volar compartment (anterior and dorsal in light shading). </a:t>
            </a:r>
            <a:r>
              <a:rPr lang="en-US" sz="2800" i="1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Toomayan</a:t>
            </a:r>
            <a:r>
              <a:rPr lang="en-US" sz="2800" i="1" dirty="0" smtClean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,  Skeletal </a:t>
            </a:r>
            <a:r>
              <a:rPr lang="en-US" sz="2800" i="1" dirty="0">
                <a:solidFill>
                  <a:srgbClr val="FFFFFF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Radiology (2006).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11177310" y="7208331"/>
            <a:ext cx="9601200" cy="1400928"/>
          </a:xfrm>
          <a:prstGeom prst="rect">
            <a:avLst/>
          </a:prstGeom>
          <a:solidFill>
            <a:schemeClr val="tx2">
              <a:lumMod val="75000"/>
              <a:alpha val="56078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8140" tIns="156279" rIns="78140" bIns="0" numCol="1" rtlCol="0" anchor="ctr" anchorCtr="1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 charset="0"/>
                <a:ea typeface="Arial Regular" charset="0"/>
                <a:cs typeface="Arial Regular" charset="0"/>
              </a:rPr>
              <a:t>Discussion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21733628" y="7208331"/>
            <a:ext cx="9601200" cy="1400928"/>
          </a:xfrm>
          <a:prstGeom prst="rect">
            <a:avLst/>
          </a:prstGeom>
          <a:solidFill>
            <a:schemeClr val="tx2">
              <a:lumMod val="75000"/>
              <a:alpha val="56078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8140" tIns="156279" rIns="78140" bIns="0" numCol="1" rtlCol="0" anchor="ctr" anchorCtr="1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 charset="0"/>
                <a:ea typeface="Arial Regular" charset="0"/>
                <a:cs typeface="Arial Regular" charset="0"/>
              </a:rPr>
              <a:t>Discussion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05315" y="7208331"/>
            <a:ext cx="9601200" cy="1400928"/>
          </a:xfrm>
          <a:prstGeom prst="rect">
            <a:avLst/>
          </a:prstGeom>
          <a:solidFill>
            <a:schemeClr val="tx2">
              <a:lumMod val="75000"/>
              <a:alpha val="56078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8140" tIns="156279" rIns="78140" bIns="0" numCol="1" rtlCol="0" anchor="ctr" anchorCtr="1" compatLnSpc="1">
            <a:prstTxWarp prst="textNoShape">
              <a:avLst/>
            </a:prstTxWarp>
          </a:bodyPr>
          <a:lstStyle/>
          <a:p>
            <a:pPr defTabSz="781305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 charset="0"/>
                <a:ea typeface="Arial Regular" charset="0"/>
                <a:cs typeface="Arial Regular" charset="0"/>
              </a:rPr>
              <a:t>Case</a:t>
            </a: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21733628" y="29121007"/>
            <a:ext cx="9601200" cy="1054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74320" tIns="0" rIns="274320" bIns="0">
            <a:spAutoFit/>
          </a:bodyPr>
          <a:lstStyle/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Donaldson, J., Goddard N. (2015). Compartment syndrome in patients with </a:t>
            </a:r>
            <a:r>
              <a:rPr lang="en-US" sz="2800" dirty="0" smtClean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hemophilia. </a:t>
            </a:r>
            <a:r>
              <a:rPr lang="en-US" sz="2800" i="1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Journal of Orthopaedics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, 12(2015), 237-241. </a:t>
            </a:r>
          </a:p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Kim J., Zelken J., Sacks J. (2013). CASE REPORT Spontaneous Forearm Compartment Syndrome in a Boy With Hemophilia A: A Therapeutic Dilemma. </a:t>
            </a:r>
            <a:r>
              <a:rPr lang="en-US" sz="2800" i="1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Journal of Plastic Surgery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. 13; e16. </a:t>
            </a:r>
          </a:p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Madigan, R., Hanna W., Wallace, S. (1981). Acute Compartment Syndrome in Hemophilia</a:t>
            </a:r>
            <a:r>
              <a:rPr lang="en-US" sz="2800" i="1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. The Journal of Bone and Joint Surgery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. 63-A (8), 1327-1329. </a:t>
            </a:r>
          </a:p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Nixon RG, Brindley GW. (1989). Hemophilia presenting as compartment syndrome in the arm following venipuncture. A case report and review of the literature. </a:t>
            </a:r>
            <a:r>
              <a:rPr lang="en-US" sz="2800" i="1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Clin Orthop Relat Res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, Jul (244), 176-181. </a:t>
            </a:r>
          </a:p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Perez J., Gall M., Zestos M. (2013). Compartment syndrome from an insect bite: An </a:t>
            </a:r>
            <a:r>
              <a:rPr lang="en-US" sz="2800" dirty="0" smtClean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unusual 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presentation of hemophilia requiring fasciotomy in an undiagnosed patient. Children’s Hospital of Michigan. </a:t>
            </a:r>
          </a:p>
          <a:p>
            <a:pPr defTabSz="914400" eaLnBrk="0" fontAlgn="base" hangingPunct="0">
              <a:lnSpc>
                <a:spcPct val="95000"/>
              </a:lnSpc>
              <a:spcBef>
                <a:spcPts val="2393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Toomayn, G. Robertson, F., Major, N., Brigman, B. (2006). Upper extremity compartmental anatomy: clinical relevance to radiologists. </a:t>
            </a:r>
            <a:r>
              <a:rPr lang="en-US" sz="2800" i="1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Skeletal Radiol.</a:t>
            </a:r>
            <a:r>
              <a:rPr lang="en-US" sz="2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 (2006) 35: 195-201.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21733628" y="27342022"/>
            <a:ext cx="9601200" cy="1400928"/>
          </a:xfrm>
          <a:prstGeom prst="rect">
            <a:avLst/>
          </a:prstGeom>
          <a:solidFill>
            <a:schemeClr val="tx2">
              <a:lumMod val="75000"/>
              <a:alpha val="56078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8140" tIns="156279" rIns="78140" bIns="0" numCol="1" rtlCol="0" anchor="ctr" anchorCtr="1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 charset="0"/>
                <a:ea typeface="Arial Regular" charset="0"/>
                <a:cs typeface="Arial Regular" charset="0"/>
              </a:rPr>
              <a:t>References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605314" y="27342022"/>
            <a:ext cx="20173195" cy="1400928"/>
          </a:xfrm>
          <a:prstGeom prst="rect">
            <a:avLst/>
          </a:prstGeom>
          <a:solidFill>
            <a:schemeClr val="tx2">
              <a:lumMod val="75000"/>
              <a:alpha val="56078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78140" tIns="156279" rIns="78140" bIns="0" numCol="1" rtlCol="0" anchor="ctr" anchorCtr="1" compatLnSpc="1">
            <a:prstTxWarp prst="textNoShape">
              <a:avLst/>
            </a:prstTxWarp>
          </a:bodyPr>
          <a:lstStyle/>
          <a:p>
            <a:pPr defTabSz="781305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 charset="0"/>
                <a:ea typeface="Arial Regular" charset="0"/>
                <a:cs typeface="Arial Regular" charset="0"/>
              </a:rPr>
              <a:t>Imaging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t="1478" r="13532" b="3710"/>
          <a:stretch/>
        </p:blipFill>
        <p:spPr>
          <a:xfrm rot="5400000">
            <a:off x="13232080" y="32477745"/>
            <a:ext cx="10511993" cy="4379976"/>
          </a:xfrm>
          <a:prstGeom prst="rect">
            <a:avLst/>
          </a:prstGeom>
        </p:spPr>
      </p:pic>
      <p:pic>
        <p:nvPicPr>
          <p:cNvPr id="18" name="Picture 4" descr="\\fshome01pd\userhome01$\jiyoha\Desktop\Children’s_Healthcare_of_Atlanta_at_Hughes_Spalding_logos.JPG"/>
          <p:cNvPicPr>
            <a:picLocks noChangeAspect="1" noChangeArrowheads="1"/>
          </p:cNvPicPr>
          <p:nvPr/>
        </p:nvPicPr>
        <p:blipFill rotWithShape="1">
          <a:blip r:embed="rId3"/>
          <a:srcRect r="47753"/>
          <a:stretch/>
        </p:blipFill>
        <p:spPr bwMode="auto">
          <a:xfrm>
            <a:off x="27675267" y="39991731"/>
            <a:ext cx="3767311" cy="2731069"/>
          </a:xfrm>
          <a:prstGeom prst="rect">
            <a:avLst/>
          </a:prstGeom>
          <a:noFill/>
        </p:spPr>
      </p:pic>
      <p:pic>
        <p:nvPicPr>
          <p:cNvPr id="21" name="Picture 5" descr="\\fshome01pd\userhome01$\jiyoha\Desktop\Morehouse SOM Logo PMS2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914" y="39991731"/>
            <a:ext cx="11146313" cy="243147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7974" t="9875" r="15360" b="5411"/>
          <a:stretch/>
        </p:blipFill>
        <p:spPr>
          <a:xfrm>
            <a:off x="11369305" y="33756593"/>
            <a:ext cx="4608839" cy="6009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10284" t="-555" r="15140" b="4906"/>
          <a:stretch/>
        </p:blipFill>
        <p:spPr>
          <a:xfrm>
            <a:off x="842636" y="29411734"/>
            <a:ext cx="5130132" cy="1017446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7"/>
          <a:srcRect l="12122" t="9881" r="17958" b="8016"/>
          <a:stretch/>
        </p:blipFill>
        <p:spPr>
          <a:xfrm>
            <a:off x="6419595" y="33650892"/>
            <a:ext cx="4627086" cy="60145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63138" y="29416253"/>
            <a:ext cx="9384377" cy="403187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u="sng" dirty="0">
                <a:solidFill>
                  <a:srgbClr val="CACACC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Images shown from left to right: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u="sng" dirty="0">
              <a:solidFill>
                <a:srgbClr val="CACACC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CACACC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Image A: Normal right elbow x-ray.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CACACC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CACACC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Images B and C Normal lateral and AP right wrist x-rays.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CACACC">
                  <a:lumMod val="10000"/>
                </a:srgbClr>
              </a:solidFill>
              <a:latin typeface="Arial Regular" charset="0"/>
              <a:ea typeface="Arial Regular" charset="0"/>
              <a:cs typeface="Arial Regular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CACACC">
                    <a:lumMod val="10000"/>
                  </a:srgbClr>
                </a:solidFill>
                <a:latin typeface="Arial Regular" charset="0"/>
                <a:ea typeface="Arial Regular" charset="0"/>
                <a:cs typeface="Arial Regular" charset="0"/>
              </a:rPr>
              <a:t>Image D: Normal right forearm x-ray.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886179" y="29509824"/>
            <a:ext cx="899078" cy="970176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lnSpc>
                <a:spcPts val="576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A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6523990" y="33713050"/>
            <a:ext cx="899078" cy="970176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lnSpc>
                <a:spcPts val="576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B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11369305" y="33792525"/>
            <a:ext cx="899078" cy="970176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lnSpc>
                <a:spcPts val="576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C</a:t>
            </a:r>
          </a:p>
        </p:txBody>
      </p:sp>
      <p:sp>
        <p:nvSpPr>
          <p:cNvPr id="39" name="Oval 38"/>
          <p:cNvSpPr/>
          <p:nvPr/>
        </p:nvSpPr>
        <p:spPr bwMode="auto">
          <a:xfrm>
            <a:off x="16341631" y="29485368"/>
            <a:ext cx="899078" cy="970176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lnSpc>
                <a:spcPts val="576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000000"/>
                </a:solidFill>
                <a:latin typeface="Arial Regular" charset="0"/>
                <a:ea typeface="Arial Regular" charset="0"/>
                <a:cs typeface="Arial Regular" charset="0"/>
              </a:rPr>
              <a:t>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5962" y="18578656"/>
            <a:ext cx="9525825" cy="689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 bwMode="auto">
          <a:xfrm>
            <a:off x="22089979" y="18705095"/>
            <a:ext cx="721895" cy="538721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011" y="13776698"/>
            <a:ext cx="9501026" cy="441797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58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MSM 2015">
      <a:dk1>
        <a:srgbClr val="3D5087"/>
      </a:dk1>
      <a:lt1>
        <a:srgbClr val="FFFFFF"/>
      </a:lt1>
      <a:dk2>
        <a:srgbClr val="77787B"/>
      </a:dk2>
      <a:lt2>
        <a:srgbClr val="CACACC"/>
      </a:lt2>
      <a:accent1>
        <a:srgbClr val="B2BDDC"/>
      </a:accent1>
      <a:accent2>
        <a:srgbClr val="F9FF7E"/>
      </a:accent2>
      <a:accent3>
        <a:srgbClr val="2D7543"/>
      </a:accent3>
      <a:accent4>
        <a:srgbClr val="C25E03"/>
      </a:accent4>
      <a:accent5>
        <a:srgbClr val="3D5087"/>
      </a:accent5>
      <a:accent6>
        <a:srgbClr val="EEFA00"/>
      </a:accent6>
      <a:hlink>
        <a:srgbClr val="0000FF"/>
      </a:hlink>
      <a:folHlink>
        <a:srgbClr val="2D7543"/>
      </a:folHlink>
    </a:clrScheme>
    <a:fontScheme name="MSM Poster Fonts">
      <a:majorFont>
        <a:latin typeface="Gill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just">
          <a:defRPr sz="3200" dirty="0" smtClean="0">
            <a:solidFill>
              <a:schemeClr val="bg2">
                <a:lumMod val="10000"/>
              </a:schemeClr>
            </a:solidFill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948</Words>
  <Application>Microsoft Office PowerPoint</Application>
  <PresentationFormat>Custom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Regular</vt:lpstr>
      <vt:lpstr>Gill Sans MT</vt:lpstr>
      <vt:lpstr>Times New Roman</vt:lpstr>
      <vt:lpstr>Wingdings 2</vt:lpstr>
      <vt:lpstr>Default Design</vt:lpstr>
      <vt:lpstr>  Newly diagnosed hemophilia in a 4-year-old with compartment syndrome: A Case Report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Newly diagnosed hemophilia in a 4-year-old with compartment syndrome: A Case Report</dc:title>
  <dc:creator>Chelsea Marion</dc:creator>
  <cp:lastModifiedBy>Elliott, Rashida</cp:lastModifiedBy>
  <cp:revision>9</cp:revision>
  <dcterms:created xsi:type="dcterms:W3CDTF">2016-05-24T23:35:47Z</dcterms:created>
  <dcterms:modified xsi:type="dcterms:W3CDTF">2016-05-25T19:33:43Z</dcterms:modified>
</cp:coreProperties>
</file>