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
  </p:notesMasterIdLst>
  <p:handoutMasterIdLst>
    <p:handoutMasterId r:id="rId4"/>
  </p:handoutMasterIdLst>
  <p:sldIdLst>
    <p:sldId id="256" r:id="rId2"/>
  </p:sldIdLst>
  <p:sldSz cx="50292000" cy="32004000"/>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10080">
          <p15:clr>
            <a:srgbClr val="A4A3A4"/>
          </p15:clr>
        </p15:guide>
        <p15:guide id="2" pos="15840">
          <p15:clr>
            <a:srgbClr val="A4A3A4"/>
          </p15:clr>
        </p15:guide>
        <p15:guide id="3" pos="67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99FFCC"/>
    <a:srgbClr val="B1073C"/>
    <a:srgbClr val="CD2DD1"/>
    <a:srgbClr val="77787B"/>
    <a:srgbClr val="DFDFE0"/>
    <a:srgbClr val="AEB8DA"/>
    <a:srgbClr val="CBD2E7"/>
    <a:srgbClr val="3C4F85"/>
    <a:srgbClr val="B2BD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9290" autoAdjust="0"/>
    <p:restoredTop sz="93613" autoAdjust="0"/>
  </p:normalViewPr>
  <p:slideViewPr>
    <p:cSldViewPr snapToGrid="0" snapToObjects="1">
      <p:cViewPr varScale="1">
        <p:scale>
          <a:sx n="18" d="100"/>
          <a:sy n="18" d="100"/>
        </p:scale>
        <p:origin x="1500" y="72"/>
      </p:cViewPr>
      <p:guideLst>
        <p:guide orient="horz" pos="10080"/>
        <p:guide pos="15840"/>
        <p:guide pos="67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62" d="100"/>
          <a:sy n="62" d="100"/>
        </p:scale>
        <p:origin x="3154" y="6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sz="2400" dirty="0"/>
              <a:t>What</a:t>
            </a:r>
            <a:r>
              <a:rPr lang="en-US" sz="2400" baseline="0" dirty="0"/>
              <a:t> </a:t>
            </a:r>
            <a:r>
              <a:rPr lang="en-US" sz="2400" baseline="0" dirty="0" smtClean="0"/>
              <a:t>percentage </a:t>
            </a:r>
            <a:r>
              <a:rPr lang="en-US" sz="2400" baseline="0" dirty="0"/>
              <a:t>of females 11-21 years old do you discuss the following methods</a:t>
            </a:r>
            <a:endParaRPr lang="en-US" sz="2400" dirty="0"/>
          </a:p>
        </c:rich>
      </c:tx>
      <c:layout/>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 of females 11-21 years</c:v>
                </c:pt>
              </c:strCache>
            </c:strRef>
          </c:tx>
          <c:spPr>
            <a:solidFill>
              <a:schemeClr val="accent1"/>
            </a:solidFill>
            <a:ln>
              <a:noFill/>
            </a:ln>
            <a:effectLst/>
          </c:spPr>
          <c:invertIfNegative val="0"/>
          <c:cat>
            <c:strRef>
              <c:f>Sheet1!$A$2:$A$10</c:f>
              <c:strCache>
                <c:ptCount val="9"/>
                <c:pt idx="0">
                  <c:v>Abstinence</c:v>
                </c:pt>
                <c:pt idx="1">
                  <c:v>Oral contraceptives</c:v>
                </c:pt>
                <c:pt idx="2">
                  <c:v>Condoms</c:v>
                </c:pt>
                <c:pt idx="3">
                  <c:v>Depo-Provera Shot</c:v>
                </c:pt>
                <c:pt idx="4">
                  <c:v>Emergency contraception</c:v>
                </c:pt>
                <c:pt idx="5">
                  <c:v>IUD *</c:v>
                </c:pt>
                <c:pt idx="6">
                  <c:v>"The Patch"*</c:v>
                </c:pt>
                <c:pt idx="7">
                  <c:v>"The Ring" *</c:v>
                </c:pt>
                <c:pt idx="8">
                  <c:v>Contraceptive implant</c:v>
                </c:pt>
              </c:strCache>
            </c:strRef>
          </c:cat>
          <c:val>
            <c:numRef>
              <c:f>Sheet1!$B$2:$B$10</c:f>
              <c:numCache>
                <c:formatCode>General</c:formatCode>
                <c:ptCount val="9"/>
                <c:pt idx="0">
                  <c:v>68</c:v>
                </c:pt>
                <c:pt idx="1">
                  <c:v>49</c:v>
                </c:pt>
                <c:pt idx="2">
                  <c:v>67</c:v>
                </c:pt>
                <c:pt idx="3">
                  <c:v>40</c:v>
                </c:pt>
                <c:pt idx="4">
                  <c:v>20</c:v>
                </c:pt>
                <c:pt idx="5">
                  <c:v>13</c:v>
                </c:pt>
                <c:pt idx="6">
                  <c:v>17</c:v>
                </c:pt>
                <c:pt idx="7">
                  <c:v>16</c:v>
                </c:pt>
                <c:pt idx="8">
                  <c:v>17</c:v>
                </c:pt>
              </c:numCache>
            </c:numRef>
          </c:val>
          <c:extLst xmlns:c16r2="http://schemas.microsoft.com/office/drawing/2015/06/chart">
            <c:ext xmlns:c16="http://schemas.microsoft.com/office/drawing/2014/chart" uri="{C3380CC4-5D6E-409C-BE32-E72D297353CC}">
              <c16:uniqueId val="{00000000-8074-4286-BEF4-3092F18D8ABD}"/>
            </c:ext>
          </c:extLst>
        </c:ser>
        <c:ser>
          <c:idx val="1"/>
          <c:order val="1"/>
          <c:tx>
            <c:strRef>
              <c:f>Sheet1!$C$1</c:f>
              <c:strCache>
                <c:ptCount val="1"/>
                <c:pt idx="0">
                  <c:v>Column1</c:v>
                </c:pt>
              </c:strCache>
            </c:strRef>
          </c:tx>
          <c:spPr>
            <a:solidFill>
              <a:schemeClr val="accent2"/>
            </a:solidFill>
            <a:ln>
              <a:noFill/>
            </a:ln>
            <a:effectLst/>
          </c:spPr>
          <c:invertIfNegative val="0"/>
          <c:cat>
            <c:strRef>
              <c:f>Sheet1!$A$2:$A$10</c:f>
              <c:strCache>
                <c:ptCount val="9"/>
                <c:pt idx="0">
                  <c:v>Abstinence</c:v>
                </c:pt>
                <c:pt idx="1">
                  <c:v>Oral contraceptives</c:v>
                </c:pt>
                <c:pt idx="2">
                  <c:v>Condoms</c:v>
                </c:pt>
                <c:pt idx="3">
                  <c:v>Depo-Provera Shot</c:v>
                </c:pt>
                <c:pt idx="4">
                  <c:v>Emergency contraception</c:v>
                </c:pt>
                <c:pt idx="5">
                  <c:v>IUD *</c:v>
                </c:pt>
                <c:pt idx="6">
                  <c:v>"The Patch"*</c:v>
                </c:pt>
                <c:pt idx="7">
                  <c:v>"The Ring" *</c:v>
                </c:pt>
                <c:pt idx="8">
                  <c:v>Contraceptive implant</c:v>
                </c:pt>
              </c:strCache>
            </c:strRef>
          </c:cat>
          <c:val>
            <c:numRef>
              <c:f>Sheet1!$C$2:$C$10</c:f>
              <c:numCache>
                <c:formatCode>General</c:formatCode>
                <c:ptCount val="9"/>
              </c:numCache>
            </c:numRef>
          </c:val>
          <c:extLst xmlns:c16r2="http://schemas.microsoft.com/office/drawing/2015/06/chart">
            <c:ext xmlns:c16="http://schemas.microsoft.com/office/drawing/2014/chart" uri="{C3380CC4-5D6E-409C-BE32-E72D297353CC}">
              <c16:uniqueId val="{00000001-8074-4286-BEF4-3092F18D8ABD}"/>
            </c:ext>
          </c:extLst>
        </c:ser>
        <c:ser>
          <c:idx val="2"/>
          <c:order val="2"/>
          <c:tx>
            <c:strRef>
              <c:f>Sheet1!$D$1</c:f>
              <c:strCache>
                <c:ptCount val="1"/>
                <c:pt idx="0">
                  <c:v>Column2</c:v>
                </c:pt>
              </c:strCache>
            </c:strRef>
          </c:tx>
          <c:spPr>
            <a:solidFill>
              <a:schemeClr val="accent3"/>
            </a:solidFill>
            <a:ln>
              <a:noFill/>
            </a:ln>
            <a:effectLst/>
          </c:spPr>
          <c:invertIfNegative val="0"/>
          <c:cat>
            <c:strRef>
              <c:f>Sheet1!$A$2:$A$10</c:f>
              <c:strCache>
                <c:ptCount val="9"/>
                <c:pt idx="0">
                  <c:v>Abstinence</c:v>
                </c:pt>
                <c:pt idx="1">
                  <c:v>Oral contraceptives</c:v>
                </c:pt>
                <c:pt idx="2">
                  <c:v>Condoms</c:v>
                </c:pt>
                <c:pt idx="3">
                  <c:v>Depo-Provera Shot</c:v>
                </c:pt>
                <c:pt idx="4">
                  <c:v>Emergency contraception</c:v>
                </c:pt>
                <c:pt idx="5">
                  <c:v>IUD *</c:v>
                </c:pt>
                <c:pt idx="6">
                  <c:v>"The Patch"*</c:v>
                </c:pt>
                <c:pt idx="7">
                  <c:v>"The Ring" *</c:v>
                </c:pt>
                <c:pt idx="8">
                  <c:v>Contraceptive implant</c:v>
                </c:pt>
              </c:strCache>
            </c:strRef>
          </c:cat>
          <c:val>
            <c:numRef>
              <c:f>Sheet1!$D$2:$D$10</c:f>
              <c:numCache>
                <c:formatCode>General</c:formatCode>
                <c:ptCount val="9"/>
              </c:numCache>
            </c:numRef>
          </c:val>
          <c:extLst xmlns:c16r2="http://schemas.microsoft.com/office/drawing/2015/06/chart">
            <c:ext xmlns:c16="http://schemas.microsoft.com/office/drawing/2014/chart" uri="{C3380CC4-5D6E-409C-BE32-E72D297353CC}">
              <c16:uniqueId val="{00000002-8074-4286-BEF4-3092F18D8ABD}"/>
            </c:ext>
          </c:extLst>
        </c:ser>
        <c:dLbls>
          <c:showLegendKey val="0"/>
          <c:showVal val="0"/>
          <c:showCatName val="0"/>
          <c:showSerName val="0"/>
          <c:showPercent val="0"/>
          <c:showBubbleSize val="0"/>
        </c:dLbls>
        <c:gapWidth val="182"/>
        <c:axId val="385477872"/>
        <c:axId val="385475912"/>
      </c:barChart>
      <c:catAx>
        <c:axId val="3854778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385475912"/>
        <c:crosses val="autoZero"/>
        <c:auto val="1"/>
        <c:lblAlgn val="ctr"/>
        <c:lblOffset val="100"/>
        <c:noMultiLvlLbl val="0"/>
      </c:catAx>
      <c:valAx>
        <c:axId val="38547591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85477872"/>
        <c:crosses val="autoZero"/>
        <c:crossBetween val="between"/>
      </c:valAx>
      <c:spPr>
        <a:noFill/>
        <a:ln>
          <a:noFill/>
        </a:ln>
        <a:effectLst/>
      </c:spPr>
    </c:plotArea>
    <c:legend>
      <c:legendPos val="b"/>
      <c:legendEntry>
        <c:idx val="0"/>
        <c:delete val="1"/>
      </c:legendEntry>
      <c:legendEntry>
        <c:idx val="1"/>
        <c:delete val="1"/>
      </c:legendEntry>
      <c:layout>
        <c:manualLayout>
          <c:xMode val="edge"/>
          <c:yMode val="edge"/>
          <c:x val="0.359358419158472"/>
          <c:y val="0.93178747484012403"/>
          <c:w val="0.31137576552930901"/>
          <c:h val="6.6964754405699295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solidFill>
        <a:srgbClr val="004F8A">
          <a:lumMod val="75000"/>
        </a:srgbClr>
      </a:solid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36AF61B-B4DF-4896-A8EA-C9A3922B9D0D}" type="datetimeFigureOut">
              <a:rPr lang="en-US" smtClean="0"/>
              <a:t>5/24/2016</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C3E3E03-E918-493A-ACEA-7613BA2787BF}" type="slidenum">
              <a:rPr lang="en-US" smtClean="0"/>
              <a:t>‹#›</a:t>
            </a:fld>
            <a:endParaRPr lang="en-US" dirty="0"/>
          </a:p>
        </p:txBody>
      </p:sp>
    </p:spTree>
    <p:extLst>
      <p:ext uri="{BB962C8B-B14F-4D97-AF65-F5344CB8AC3E}">
        <p14:creationId xmlns:p14="http://schemas.microsoft.com/office/powerpoint/2010/main" val="14891126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A7C094-929C-47BE-BCAC-BBAF0708FA0B}" type="datetimeFigureOut">
              <a:rPr lang="en-US" smtClean="0"/>
              <a:t>5/24/2016</a:t>
            </a:fld>
            <a:endParaRPr lang="en-US" dirty="0"/>
          </a:p>
        </p:txBody>
      </p:sp>
      <p:sp>
        <p:nvSpPr>
          <p:cNvPr id="4" name="Slide Image Placeholder 3"/>
          <p:cNvSpPr>
            <a:spLocks noGrp="1" noRot="1" noChangeAspect="1"/>
          </p:cNvSpPr>
          <p:nvPr>
            <p:ph type="sldImg" idx="2"/>
          </p:nvPr>
        </p:nvSpPr>
        <p:spPr>
          <a:xfrm>
            <a:off x="1004888" y="1143000"/>
            <a:ext cx="4848225"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DF7FD4-840B-46F7-8675-03EE6D43FAC0}" type="slidenum">
              <a:rPr lang="en-US" smtClean="0"/>
              <a:t>‹#›</a:t>
            </a:fld>
            <a:endParaRPr lang="en-US" dirty="0"/>
          </a:p>
        </p:txBody>
      </p:sp>
    </p:spTree>
    <p:extLst>
      <p:ext uri="{BB962C8B-B14F-4D97-AF65-F5344CB8AC3E}">
        <p14:creationId xmlns:p14="http://schemas.microsoft.com/office/powerpoint/2010/main" val="41903612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DF7FD4-840B-46F7-8675-03EE6D43FAC0}" type="slidenum">
              <a:rPr lang="en-US" smtClean="0"/>
              <a:t>1</a:t>
            </a:fld>
            <a:endParaRPr lang="en-US" dirty="0"/>
          </a:p>
        </p:txBody>
      </p:sp>
    </p:spTree>
    <p:extLst>
      <p:ext uri="{BB962C8B-B14F-4D97-AF65-F5344CB8AC3E}">
        <p14:creationId xmlns:p14="http://schemas.microsoft.com/office/powerpoint/2010/main" val="26659149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p:cNvSpPr/>
          <p:nvPr userDrawn="1"/>
        </p:nvSpPr>
        <p:spPr bwMode="auto">
          <a:xfrm>
            <a:off x="0" y="0"/>
            <a:ext cx="50292000" cy="4446588"/>
          </a:xfrm>
          <a:prstGeom prst="rect">
            <a:avLst/>
          </a:prstGeom>
          <a:gradFill>
            <a:gsLst>
              <a:gs pos="0">
                <a:schemeClr val="tx2">
                  <a:lumMod val="40000"/>
                  <a:lumOff val="60000"/>
                </a:schemeClr>
              </a:gs>
              <a:gs pos="100000">
                <a:schemeClr val="bg2">
                  <a:lumMod val="20000"/>
                  <a:lumOff val="80000"/>
                </a:schemeClr>
              </a:gs>
            </a:gsLst>
            <a:lin ang="16200000" scaled="0"/>
          </a:gradFill>
          <a:ln w="254000">
            <a:noFill/>
            <a:miter lim="800000"/>
            <a:headEnd/>
            <a:tailEnd/>
          </a:ln>
          <a:effectLst/>
        </p:spPr>
        <p:txBody>
          <a:bodyPr wrap="none" anchor="ctr"/>
          <a:lstStyle/>
          <a:p>
            <a:pPr lvl="0"/>
            <a:endParaRPr lang="en-US" sz="2051" dirty="0"/>
          </a:p>
        </p:txBody>
      </p:sp>
      <p:sp>
        <p:nvSpPr>
          <p:cNvPr id="4" name="Rectangle 30"/>
          <p:cNvSpPr>
            <a:spLocks noChangeArrowheads="1"/>
          </p:cNvSpPr>
          <p:nvPr userDrawn="1"/>
        </p:nvSpPr>
        <p:spPr bwMode="auto">
          <a:xfrm>
            <a:off x="66675" y="-52149"/>
            <a:ext cx="50292000" cy="32004000"/>
          </a:xfrm>
          <a:prstGeom prst="rect">
            <a:avLst/>
          </a:prstGeom>
          <a:noFill/>
          <a:ln w="254000">
            <a:solidFill>
              <a:srgbClr val="3C4F85"/>
            </a:solidFill>
            <a:miter lim="800000"/>
            <a:headEnd/>
            <a:tailEnd/>
          </a:ln>
          <a:effectLst/>
        </p:spPr>
        <p:txBody>
          <a:bodyPr wrap="none" anchor="ctr"/>
          <a:lstStyle/>
          <a:p>
            <a:pPr lvl="0"/>
            <a:endParaRPr lang="en-US" sz="2051" dirty="0"/>
          </a:p>
        </p:txBody>
      </p:sp>
      <p:cxnSp>
        <p:nvCxnSpPr>
          <p:cNvPr id="9" name="Straight Connector 8"/>
          <p:cNvCxnSpPr/>
          <p:nvPr userDrawn="1"/>
        </p:nvCxnSpPr>
        <p:spPr bwMode="auto">
          <a:xfrm>
            <a:off x="0" y="4614426"/>
            <a:ext cx="50206275" cy="0"/>
          </a:xfrm>
          <a:prstGeom prst="line">
            <a:avLst/>
          </a:prstGeom>
          <a:noFill/>
          <a:ln w="444500">
            <a:solidFill>
              <a:srgbClr val="3C4F85"/>
            </a:solidFill>
            <a:miter lim="800000"/>
            <a:headEnd/>
            <a:tailEnd/>
          </a:ln>
          <a:effectLst/>
        </p:spPr>
      </p:cxnSp>
      <p:grpSp>
        <p:nvGrpSpPr>
          <p:cNvPr id="7" name="Group 6"/>
          <p:cNvGrpSpPr/>
          <p:nvPr userDrawn="1"/>
        </p:nvGrpSpPr>
        <p:grpSpPr>
          <a:xfrm>
            <a:off x="6375937" y="30467300"/>
            <a:ext cx="43979159" cy="1500137"/>
            <a:chOff x="6375937" y="30312188"/>
            <a:chExt cx="43979159" cy="1691812"/>
          </a:xfrm>
        </p:grpSpPr>
        <p:grpSp>
          <p:nvGrpSpPr>
            <p:cNvPr id="8" name="Group 7"/>
            <p:cNvGrpSpPr/>
            <p:nvPr/>
          </p:nvGrpSpPr>
          <p:grpSpPr>
            <a:xfrm>
              <a:off x="11911701" y="30312188"/>
              <a:ext cx="1514979" cy="1691812"/>
              <a:chOff x="11911701" y="30312188"/>
              <a:chExt cx="1514979" cy="1691812"/>
            </a:xfrm>
          </p:grpSpPr>
          <p:cxnSp>
            <p:nvCxnSpPr>
              <p:cNvPr id="189" name="Straight Connector 188"/>
              <p:cNvCxnSpPr/>
              <p:nvPr/>
            </p:nvCxnSpPr>
            <p:spPr bwMode="auto">
              <a:xfrm flipV="1">
                <a:off x="11911701"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90" name="Straight Connector 189"/>
              <p:cNvCxnSpPr/>
              <p:nvPr/>
            </p:nvCxnSpPr>
            <p:spPr bwMode="auto">
              <a:xfrm flipV="1">
                <a:off x="12200794"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91" name="Straight Connector 190"/>
              <p:cNvCxnSpPr/>
              <p:nvPr/>
            </p:nvCxnSpPr>
            <p:spPr bwMode="auto">
              <a:xfrm flipV="1">
                <a:off x="12489887"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92" name="Straight Connector 191"/>
              <p:cNvCxnSpPr/>
              <p:nvPr/>
            </p:nvCxnSpPr>
            <p:spPr bwMode="auto">
              <a:xfrm flipV="1">
                <a:off x="12778980"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grpSp>
        <p:grpSp>
          <p:nvGrpSpPr>
            <p:cNvPr id="10" name="Group 9"/>
            <p:cNvGrpSpPr/>
            <p:nvPr/>
          </p:nvGrpSpPr>
          <p:grpSpPr>
            <a:xfrm>
              <a:off x="13068073" y="30312188"/>
              <a:ext cx="1514979" cy="1691812"/>
              <a:chOff x="13068073" y="30312188"/>
              <a:chExt cx="1514979" cy="1691812"/>
            </a:xfrm>
          </p:grpSpPr>
          <p:cxnSp>
            <p:nvCxnSpPr>
              <p:cNvPr id="185" name="Straight Connector 184"/>
              <p:cNvCxnSpPr/>
              <p:nvPr/>
            </p:nvCxnSpPr>
            <p:spPr bwMode="auto">
              <a:xfrm flipV="1">
                <a:off x="13068073"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86" name="Straight Connector 185"/>
              <p:cNvCxnSpPr/>
              <p:nvPr/>
            </p:nvCxnSpPr>
            <p:spPr bwMode="auto">
              <a:xfrm flipV="1">
                <a:off x="13357166"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87" name="Straight Connector 186"/>
              <p:cNvCxnSpPr/>
              <p:nvPr/>
            </p:nvCxnSpPr>
            <p:spPr bwMode="auto">
              <a:xfrm flipV="1">
                <a:off x="13646259"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88" name="Straight Connector 187"/>
              <p:cNvCxnSpPr/>
              <p:nvPr/>
            </p:nvCxnSpPr>
            <p:spPr bwMode="auto">
              <a:xfrm flipV="1">
                <a:off x="13935352"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grpSp>
        <p:grpSp>
          <p:nvGrpSpPr>
            <p:cNvPr id="11" name="Group 10"/>
            <p:cNvGrpSpPr/>
            <p:nvPr/>
          </p:nvGrpSpPr>
          <p:grpSpPr>
            <a:xfrm>
              <a:off x="14224445" y="30312188"/>
              <a:ext cx="1514979" cy="1691812"/>
              <a:chOff x="14224445" y="30312188"/>
              <a:chExt cx="1514979" cy="1691812"/>
            </a:xfrm>
          </p:grpSpPr>
          <p:cxnSp>
            <p:nvCxnSpPr>
              <p:cNvPr id="181" name="Straight Connector 180"/>
              <p:cNvCxnSpPr/>
              <p:nvPr/>
            </p:nvCxnSpPr>
            <p:spPr bwMode="auto">
              <a:xfrm flipV="1">
                <a:off x="14224445"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82" name="Straight Connector 181"/>
              <p:cNvCxnSpPr/>
              <p:nvPr/>
            </p:nvCxnSpPr>
            <p:spPr bwMode="auto">
              <a:xfrm flipV="1">
                <a:off x="14513538"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83" name="Straight Connector 182"/>
              <p:cNvCxnSpPr/>
              <p:nvPr/>
            </p:nvCxnSpPr>
            <p:spPr bwMode="auto">
              <a:xfrm flipV="1">
                <a:off x="14802631"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84" name="Straight Connector 183"/>
              <p:cNvCxnSpPr/>
              <p:nvPr/>
            </p:nvCxnSpPr>
            <p:spPr bwMode="auto">
              <a:xfrm flipV="1">
                <a:off x="15091724"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grpSp>
        <p:grpSp>
          <p:nvGrpSpPr>
            <p:cNvPr id="12" name="Group 11"/>
            <p:cNvGrpSpPr/>
            <p:nvPr/>
          </p:nvGrpSpPr>
          <p:grpSpPr>
            <a:xfrm>
              <a:off x="15380817" y="30312188"/>
              <a:ext cx="1514979" cy="1691812"/>
              <a:chOff x="15380817" y="30312188"/>
              <a:chExt cx="1514979" cy="1691812"/>
            </a:xfrm>
          </p:grpSpPr>
          <p:cxnSp>
            <p:nvCxnSpPr>
              <p:cNvPr id="177" name="Straight Connector 176"/>
              <p:cNvCxnSpPr/>
              <p:nvPr/>
            </p:nvCxnSpPr>
            <p:spPr bwMode="auto">
              <a:xfrm flipV="1">
                <a:off x="15380817"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78" name="Straight Connector 177"/>
              <p:cNvCxnSpPr/>
              <p:nvPr/>
            </p:nvCxnSpPr>
            <p:spPr bwMode="auto">
              <a:xfrm flipV="1">
                <a:off x="15669910"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79" name="Straight Connector 178"/>
              <p:cNvCxnSpPr/>
              <p:nvPr/>
            </p:nvCxnSpPr>
            <p:spPr bwMode="auto">
              <a:xfrm flipV="1">
                <a:off x="15959003"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80" name="Straight Connector 179"/>
              <p:cNvCxnSpPr/>
              <p:nvPr/>
            </p:nvCxnSpPr>
            <p:spPr bwMode="auto">
              <a:xfrm flipV="1">
                <a:off x="16248096"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grpSp>
        <p:grpSp>
          <p:nvGrpSpPr>
            <p:cNvPr id="13" name="Group 12"/>
            <p:cNvGrpSpPr/>
            <p:nvPr/>
          </p:nvGrpSpPr>
          <p:grpSpPr>
            <a:xfrm>
              <a:off x="16537189" y="30312188"/>
              <a:ext cx="1514979" cy="1691812"/>
              <a:chOff x="16537189" y="30312188"/>
              <a:chExt cx="1514979" cy="1691812"/>
            </a:xfrm>
          </p:grpSpPr>
          <p:cxnSp>
            <p:nvCxnSpPr>
              <p:cNvPr id="173" name="Straight Connector 172"/>
              <p:cNvCxnSpPr/>
              <p:nvPr/>
            </p:nvCxnSpPr>
            <p:spPr bwMode="auto">
              <a:xfrm flipV="1">
                <a:off x="16537189"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74" name="Straight Connector 173"/>
              <p:cNvCxnSpPr/>
              <p:nvPr/>
            </p:nvCxnSpPr>
            <p:spPr bwMode="auto">
              <a:xfrm flipV="1">
                <a:off x="16826282"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75" name="Straight Connector 174"/>
              <p:cNvCxnSpPr/>
              <p:nvPr/>
            </p:nvCxnSpPr>
            <p:spPr bwMode="auto">
              <a:xfrm flipV="1">
                <a:off x="17115375"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76" name="Straight Connector 175"/>
              <p:cNvCxnSpPr/>
              <p:nvPr/>
            </p:nvCxnSpPr>
            <p:spPr bwMode="auto">
              <a:xfrm flipV="1">
                <a:off x="17404468"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grpSp>
        <p:grpSp>
          <p:nvGrpSpPr>
            <p:cNvPr id="14" name="Group 13"/>
            <p:cNvGrpSpPr/>
            <p:nvPr/>
          </p:nvGrpSpPr>
          <p:grpSpPr>
            <a:xfrm>
              <a:off x="17693561" y="30312188"/>
              <a:ext cx="1514979" cy="1691812"/>
              <a:chOff x="17693561" y="30312188"/>
              <a:chExt cx="1514979" cy="1691812"/>
            </a:xfrm>
          </p:grpSpPr>
          <p:cxnSp>
            <p:nvCxnSpPr>
              <p:cNvPr id="169" name="Straight Connector 168"/>
              <p:cNvCxnSpPr/>
              <p:nvPr/>
            </p:nvCxnSpPr>
            <p:spPr bwMode="auto">
              <a:xfrm flipV="1">
                <a:off x="17693561"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70" name="Straight Connector 169"/>
              <p:cNvCxnSpPr/>
              <p:nvPr/>
            </p:nvCxnSpPr>
            <p:spPr bwMode="auto">
              <a:xfrm flipV="1">
                <a:off x="17982654"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71" name="Straight Connector 170"/>
              <p:cNvCxnSpPr/>
              <p:nvPr/>
            </p:nvCxnSpPr>
            <p:spPr bwMode="auto">
              <a:xfrm flipV="1">
                <a:off x="18271747"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72" name="Straight Connector 171"/>
              <p:cNvCxnSpPr/>
              <p:nvPr/>
            </p:nvCxnSpPr>
            <p:spPr bwMode="auto">
              <a:xfrm flipV="1">
                <a:off x="18560840"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grpSp>
        <p:grpSp>
          <p:nvGrpSpPr>
            <p:cNvPr id="15" name="Group 14"/>
            <p:cNvGrpSpPr/>
            <p:nvPr/>
          </p:nvGrpSpPr>
          <p:grpSpPr>
            <a:xfrm>
              <a:off x="18849933" y="30312188"/>
              <a:ext cx="1514979" cy="1691812"/>
              <a:chOff x="18849933" y="30312188"/>
              <a:chExt cx="1514979" cy="1691812"/>
            </a:xfrm>
          </p:grpSpPr>
          <p:cxnSp>
            <p:nvCxnSpPr>
              <p:cNvPr id="165" name="Straight Connector 164"/>
              <p:cNvCxnSpPr/>
              <p:nvPr/>
            </p:nvCxnSpPr>
            <p:spPr bwMode="auto">
              <a:xfrm flipV="1">
                <a:off x="18849933"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66" name="Straight Connector 165"/>
              <p:cNvCxnSpPr/>
              <p:nvPr/>
            </p:nvCxnSpPr>
            <p:spPr bwMode="auto">
              <a:xfrm flipV="1">
                <a:off x="19139026"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67" name="Straight Connector 166"/>
              <p:cNvCxnSpPr/>
              <p:nvPr/>
            </p:nvCxnSpPr>
            <p:spPr bwMode="auto">
              <a:xfrm flipV="1">
                <a:off x="19428119"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68" name="Straight Connector 167"/>
              <p:cNvCxnSpPr/>
              <p:nvPr/>
            </p:nvCxnSpPr>
            <p:spPr bwMode="auto">
              <a:xfrm flipV="1">
                <a:off x="19717212"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grpSp>
        <p:grpSp>
          <p:nvGrpSpPr>
            <p:cNvPr id="16" name="Group 15"/>
            <p:cNvGrpSpPr/>
            <p:nvPr/>
          </p:nvGrpSpPr>
          <p:grpSpPr>
            <a:xfrm>
              <a:off x="20006305" y="30312188"/>
              <a:ext cx="1804072" cy="1691812"/>
              <a:chOff x="20006305" y="30312188"/>
              <a:chExt cx="1804072" cy="1691812"/>
            </a:xfrm>
          </p:grpSpPr>
          <p:cxnSp>
            <p:nvCxnSpPr>
              <p:cNvPr id="161" name="Straight Connector 160"/>
              <p:cNvCxnSpPr/>
              <p:nvPr/>
            </p:nvCxnSpPr>
            <p:spPr bwMode="auto">
              <a:xfrm flipV="1">
                <a:off x="20006305"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62" name="Straight Connector 161"/>
              <p:cNvCxnSpPr/>
              <p:nvPr/>
            </p:nvCxnSpPr>
            <p:spPr bwMode="auto">
              <a:xfrm flipV="1">
                <a:off x="20295398"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63" name="Straight Connector 162"/>
              <p:cNvCxnSpPr/>
              <p:nvPr/>
            </p:nvCxnSpPr>
            <p:spPr bwMode="auto">
              <a:xfrm flipV="1">
                <a:off x="20584491"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64" name="Straight Connector 163"/>
              <p:cNvCxnSpPr/>
              <p:nvPr/>
            </p:nvCxnSpPr>
            <p:spPr bwMode="auto">
              <a:xfrm flipV="1">
                <a:off x="21162677"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grpSp>
        <p:grpSp>
          <p:nvGrpSpPr>
            <p:cNvPr id="17" name="Group 16"/>
            <p:cNvGrpSpPr/>
            <p:nvPr/>
          </p:nvGrpSpPr>
          <p:grpSpPr>
            <a:xfrm>
              <a:off x="20873584" y="30312188"/>
              <a:ext cx="1804072" cy="1691812"/>
              <a:chOff x="20873584" y="30312188"/>
              <a:chExt cx="1804072" cy="1691812"/>
            </a:xfrm>
          </p:grpSpPr>
          <p:cxnSp>
            <p:nvCxnSpPr>
              <p:cNvPr id="157" name="Straight Connector 156"/>
              <p:cNvCxnSpPr/>
              <p:nvPr/>
            </p:nvCxnSpPr>
            <p:spPr bwMode="auto">
              <a:xfrm flipV="1">
                <a:off x="20873584"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58" name="Straight Connector 157"/>
              <p:cNvCxnSpPr/>
              <p:nvPr/>
            </p:nvCxnSpPr>
            <p:spPr bwMode="auto">
              <a:xfrm flipV="1">
                <a:off x="21451770"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59" name="Straight Connector 158"/>
              <p:cNvCxnSpPr/>
              <p:nvPr/>
            </p:nvCxnSpPr>
            <p:spPr bwMode="auto">
              <a:xfrm flipV="1">
                <a:off x="21740863"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60" name="Straight Connector 159"/>
              <p:cNvCxnSpPr/>
              <p:nvPr/>
            </p:nvCxnSpPr>
            <p:spPr bwMode="auto">
              <a:xfrm flipV="1">
                <a:off x="22029956"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grpSp>
        <p:grpSp>
          <p:nvGrpSpPr>
            <p:cNvPr id="18" name="Group 17"/>
            <p:cNvGrpSpPr/>
            <p:nvPr/>
          </p:nvGrpSpPr>
          <p:grpSpPr>
            <a:xfrm>
              <a:off x="22319049" y="30312188"/>
              <a:ext cx="1514979" cy="1691812"/>
              <a:chOff x="22319049" y="30312188"/>
              <a:chExt cx="1514979" cy="1691812"/>
            </a:xfrm>
          </p:grpSpPr>
          <p:cxnSp>
            <p:nvCxnSpPr>
              <p:cNvPr id="153" name="Straight Connector 152"/>
              <p:cNvCxnSpPr/>
              <p:nvPr/>
            </p:nvCxnSpPr>
            <p:spPr bwMode="auto">
              <a:xfrm flipV="1">
                <a:off x="22319049"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54" name="Straight Connector 153"/>
              <p:cNvCxnSpPr/>
              <p:nvPr/>
            </p:nvCxnSpPr>
            <p:spPr bwMode="auto">
              <a:xfrm flipV="1">
                <a:off x="22608142"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55" name="Straight Connector 154"/>
              <p:cNvCxnSpPr/>
              <p:nvPr/>
            </p:nvCxnSpPr>
            <p:spPr bwMode="auto">
              <a:xfrm flipV="1">
                <a:off x="22897235"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56" name="Straight Connector 155"/>
              <p:cNvCxnSpPr/>
              <p:nvPr/>
            </p:nvCxnSpPr>
            <p:spPr bwMode="auto">
              <a:xfrm flipV="1">
                <a:off x="23186328"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grpSp>
        <p:grpSp>
          <p:nvGrpSpPr>
            <p:cNvPr id="19" name="Group 18"/>
            <p:cNvGrpSpPr/>
            <p:nvPr/>
          </p:nvGrpSpPr>
          <p:grpSpPr>
            <a:xfrm>
              <a:off x="23475421" y="30312188"/>
              <a:ext cx="1514979" cy="1691812"/>
              <a:chOff x="23475421" y="30312188"/>
              <a:chExt cx="1514979" cy="1691812"/>
            </a:xfrm>
          </p:grpSpPr>
          <p:cxnSp>
            <p:nvCxnSpPr>
              <p:cNvPr id="149" name="Straight Connector 148"/>
              <p:cNvCxnSpPr/>
              <p:nvPr/>
            </p:nvCxnSpPr>
            <p:spPr bwMode="auto">
              <a:xfrm flipV="1">
                <a:off x="23475421"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50" name="Straight Connector 149"/>
              <p:cNvCxnSpPr/>
              <p:nvPr/>
            </p:nvCxnSpPr>
            <p:spPr bwMode="auto">
              <a:xfrm flipV="1">
                <a:off x="23764514"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51" name="Straight Connector 150"/>
              <p:cNvCxnSpPr/>
              <p:nvPr/>
            </p:nvCxnSpPr>
            <p:spPr bwMode="auto">
              <a:xfrm flipV="1">
                <a:off x="24053607"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52" name="Straight Connector 151"/>
              <p:cNvCxnSpPr/>
              <p:nvPr/>
            </p:nvCxnSpPr>
            <p:spPr bwMode="auto">
              <a:xfrm flipV="1">
                <a:off x="24342700"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grpSp>
        <p:grpSp>
          <p:nvGrpSpPr>
            <p:cNvPr id="20" name="Group 19"/>
            <p:cNvGrpSpPr/>
            <p:nvPr/>
          </p:nvGrpSpPr>
          <p:grpSpPr>
            <a:xfrm>
              <a:off x="24631793" y="30312188"/>
              <a:ext cx="1514979" cy="1691812"/>
              <a:chOff x="24631793" y="30312188"/>
              <a:chExt cx="1514979" cy="1691812"/>
            </a:xfrm>
          </p:grpSpPr>
          <p:cxnSp>
            <p:nvCxnSpPr>
              <p:cNvPr id="145" name="Straight Connector 144"/>
              <p:cNvCxnSpPr/>
              <p:nvPr/>
            </p:nvCxnSpPr>
            <p:spPr bwMode="auto">
              <a:xfrm flipV="1">
                <a:off x="24631793"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46" name="Straight Connector 145"/>
              <p:cNvCxnSpPr/>
              <p:nvPr/>
            </p:nvCxnSpPr>
            <p:spPr bwMode="auto">
              <a:xfrm flipV="1">
                <a:off x="24920886"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47" name="Straight Connector 146"/>
              <p:cNvCxnSpPr/>
              <p:nvPr/>
            </p:nvCxnSpPr>
            <p:spPr bwMode="auto">
              <a:xfrm flipV="1">
                <a:off x="25209979"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48" name="Straight Connector 147"/>
              <p:cNvCxnSpPr/>
              <p:nvPr/>
            </p:nvCxnSpPr>
            <p:spPr bwMode="auto">
              <a:xfrm flipV="1">
                <a:off x="25499072"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grpSp>
        <p:grpSp>
          <p:nvGrpSpPr>
            <p:cNvPr id="21" name="Group 20"/>
            <p:cNvGrpSpPr/>
            <p:nvPr/>
          </p:nvGrpSpPr>
          <p:grpSpPr>
            <a:xfrm>
              <a:off x="25788165" y="30312188"/>
              <a:ext cx="1514979" cy="1691812"/>
              <a:chOff x="25788165" y="30312188"/>
              <a:chExt cx="1514979" cy="1691812"/>
            </a:xfrm>
          </p:grpSpPr>
          <p:cxnSp>
            <p:nvCxnSpPr>
              <p:cNvPr id="141" name="Straight Connector 140"/>
              <p:cNvCxnSpPr/>
              <p:nvPr/>
            </p:nvCxnSpPr>
            <p:spPr bwMode="auto">
              <a:xfrm flipV="1">
                <a:off x="25788165"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42" name="Straight Connector 141"/>
              <p:cNvCxnSpPr/>
              <p:nvPr/>
            </p:nvCxnSpPr>
            <p:spPr bwMode="auto">
              <a:xfrm flipV="1">
                <a:off x="26077258"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43" name="Straight Connector 142"/>
              <p:cNvCxnSpPr/>
              <p:nvPr/>
            </p:nvCxnSpPr>
            <p:spPr bwMode="auto">
              <a:xfrm flipV="1">
                <a:off x="26366351"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44" name="Straight Connector 143"/>
              <p:cNvCxnSpPr/>
              <p:nvPr/>
            </p:nvCxnSpPr>
            <p:spPr bwMode="auto">
              <a:xfrm flipV="1">
                <a:off x="26655444"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grpSp>
        <p:grpSp>
          <p:nvGrpSpPr>
            <p:cNvPr id="22" name="Group 21"/>
            <p:cNvGrpSpPr/>
            <p:nvPr/>
          </p:nvGrpSpPr>
          <p:grpSpPr>
            <a:xfrm>
              <a:off x="26944537" y="30312188"/>
              <a:ext cx="1514979" cy="1691812"/>
              <a:chOff x="26944537" y="30312188"/>
              <a:chExt cx="1514979" cy="1691812"/>
            </a:xfrm>
          </p:grpSpPr>
          <p:cxnSp>
            <p:nvCxnSpPr>
              <p:cNvPr id="137" name="Straight Connector 136"/>
              <p:cNvCxnSpPr/>
              <p:nvPr/>
            </p:nvCxnSpPr>
            <p:spPr bwMode="auto">
              <a:xfrm flipV="1">
                <a:off x="26944537"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38" name="Straight Connector 137"/>
              <p:cNvCxnSpPr/>
              <p:nvPr/>
            </p:nvCxnSpPr>
            <p:spPr bwMode="auto">
              <a:xfrm flipV="1">
                <a:off x="27233630"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39" name="Straight Connector 138"/>
              <p:cNvCxnSpPr/>
              <p:nvPr/>
            </p:nvCxnSpPr>
            <p:spPr bwMode="auto">
              <a:xfrm flipV="1">
                <a:off x="27522723"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40" name="Straight Connector 139"/>
              <p:cNvCxnSpPr/>
              <p:nvPr/>
            </p:nvCxnSpPr>
            <p:spPr bwMode="auto">
              <a:xfrm flipV="1">
                <a:off x="27811816"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grpSp>
        <p:grpSp>
          <p:nvGrpSpPr>
            <p:cNvPr id="23" name="Group 22"/>
            <p:cNvGrpSpPr/>
            <p:nvPr/>
          </p:nvGrpSpPr>
          <p:grpSpPr>
            <a:xfrm>
              <a:off x="28100909" y="30312188"/>
              <a:ext cx="1514979" cy="1691812"/>
              <a:chOff x="28100909" y="30312188"/>
              <a:chExt cx="1514979" cy="1691812"/>
            </a:xfrm>
          </p:grpSpPr>
          <p:cxnSp>
            <p:nvCxnSpPr>
              <p:cNvPr id="133" name="Straight Connector 132"/>
              <p:cNvCxnSpPr/>
              <p:nvPr/>
            </p:nvCxnSpPr>
            <p:spPr bwMode="auto">
              <a:xfrm flipV="1">
                <a:off x="28100909"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34" name="Straight Connector 133"/>
              <p:cNvCxnSpPr/>
              <p:nvPr/>
            </p:nvCxnSpPr>
            <p:spPr bwMode="auto">
              <a:xfrm flipV="1">
                <a:off x="28390002"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35" name="Straight Connector 134"/>
              <p:cNvCxnSpPr/>
              <p:nvPr/>
            </p:nvCxnSpPr>
            <p:spPr bwMode="auto">
              <a:xfrm flipV="1">
                <a:off x="28679095"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36" name="Straight Connector 135"/>
              <p:cNvCxnSpPr/>
              <p:nvPr/>
            </p:nvCxnSpPr>
            <p:spPr bwMode="auto">
              <a:xfrm flipV="1">
                <a:off x="28968188"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grpSp>
        <p:grpSp>
          <p:nvGrpSpPr>
            <p:cNvPr id="24" name="Group 23"/>
            <p:cNvGrpSpPr/>
            <p:nvPr/>
          </p:nvGrpSpPr>
          <p:grpSpPr>
            <a:xfrm>
              <a:off x="29257281" y="30312188"/>
              <a:ext cx="1514979" cy="1691812"/>
              <a:chOff x="29257281" y="30312188"/>
              <a:chExt cx="1514979" cy="1691812"/>
            </a:xfrm>
          </p:grpSpPr>
          <p:cxnSp>
            <p:nvCxnSpPr>
              <p:cNvPr id="129" name="Straight Connector 128"/>
              <p:cNvCxnSpPr/>
              <p:nvPr/>
            </p:nvCxnSpPr>
            <p:spPr bwMode="auto">
              <a:xfrm flipV="1">
                <a:off x="29257281"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30" name="Straight Connector 129"/>
              <p:cNvCxnSpPr/>
              <p:nvPr/>
            </p:nvCxnSpPr>
            <p:spPr bwMode="auto">
              <a:xfrm flipV="1">
                <a:off x="29546374"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31" name="Straight Connector 130"/>
              <p:cNvCxnSpPr/>
              <p:nvPr/>
            </p:nvCxnSpPr>
            <p:spPr bwMode="auto">
              <a:xfrm flipV="1">
                <a:off x="29835467"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32" name="Straight Connector 131"/>
              <p:cNvCxnSpPr/>
              <p:nvPr/>
            </p:nvCxnSpPr>
            <p:spPr bwMode="auto">
              <a:xfrm flipV="1">
                <a:off x="30124560"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grpSp>
        <p:grpSp>
          <p:nvGrpSpPr>
            <p:cNvPr id="25" name="Group 24"/>
            <p:cNvGrpSpPr/>
            <p:nvPr/>
          </p:nvGrpSpPr>
          <p:grpSpPr>
            <a:xfrm>
              <a:off x="30413653" y="30312188"/>
              <a:ext cx="1514979" cy="1691812"/>
              <a:chOff x="30413653" y="30312188"/>
              <a:chExt cx="1514979" cy="1691812"/>
            </a:xfrm>
          </p:grpSpPr>
          <p:cxnSp>
            <p:nvCxnSpPr>
              <p:cNvPr id="125" name="Straight Connector 124"/>
              <p:cNvCxnSpPr/>
              <p:nvPr/>
            </p:nvCxnSpPr>
            <p:spPr bwMode="auto">
              <a:xfrm flipV="1">
                <a:off x="30413653"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26" name="Straight Connector 125"/>
              <p:cNvCxnSpPr/>
              <p:nvPr/>
            </p:nvCxnSpPr>
            <p:spPr bwMode="auto">
              <a:xfrm flipV="1">
                <a:off x="30702746"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27" name="Straight Connector 126"/>
              <p:cNvCxnSpPr/>
              <p:nvPr/>
            </p:nvCxnSpPr>
            <p:spPr bwMode="auto">
              <a:xfrm flipV="1">
                <a:off x="30991839"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28" name="Straight Connector 127"/>
              <p:cNvCxnSpPr/>
              <p:nvPr/>
            </p:nvCxnSpPr>
            <p:spPr bwMode="auto">
              <a:xfrm flipV="1">
                <a:off x="31280932"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grpSp>
        <p:grpSp>
          <p:nvGrpSpPr>
            <p:cNvPr id="26" name="Group 25"/>
            <p:cNvGrpSpPr/>
            <p:nvPr/>
          </p:nvGrpSpPr>
          <p:grpSpPr>
            <a:xfrm>
              <a:off x="31570025" y="30312188"/>
              <a:ext cx="1514979" cy="1691812"/>
              <a:chOff x="31570025" y="30312188"/>
              <a:chExt cx="1514979" cy="1691812"/>
            </a:xfrm>
          </p:grpSpPr>
          <p:cxnSp>
            <p:nvCxnSpPr>
              <p:cNvPr id="121" name="Straight Connector 120"/>
              <p:cNvCxnSpPr/>
              <p:nvPr/>
            </p:nvCxnSpPr>
            <p:spPr bwMode="auto">
              <a:xfrm flipV="1">
                <a:off x="31570025"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22" name="Straight Connector 121"/>
              <p:cNvCxnSpPr/>
              <p:nvPr/>
            </p:nvCxnSpPr>
            <p:spPr bwMode="auto">
              <a:xfrm flipV="1">
                <a:off x="31859118"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23" name="Straight Connector 122"/>
              <p:cNvCxnSpPr/>
              <p:nvPr/>
            </p:nvCxnSpPr>
            <p:spPr bwMode="auto">
              <a:xfrm flipV="1">
                <a:off x="32148211"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24" name="Straight Connector 123"/>
              <p:cNvCxnSpPr/>
              <p:nvPr/>
            </p:nvCxnSpPr>
            <p:spPr bwMode="auto">
              <a:xfrm flipV="1">
                <a:off x="32437304"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grpSp>
        <p:grpSp>
          <p:nvGrpSpPr>
            <p:cNvPr id="27" name="Group 26"/>
            <p:cNvGrpSpPr/>
            <p:nvPr/>
          </p:nvGrpSpPr>
          <p:grpSpPr>
            <a:xfrm>
              <a:off x="32726397" y="30312188"/>
              <a:ext cx="1514979" cy="1691812"/>
              <a:chOff x="32726397" y="30312188"/>
              <a:chExt cx="1514979" cy="1691812"/>
            </a:xfrm>
          </p:grpSpPr>
          <p:cxnSp>
            <p:nvCxnSpPr>
              <p:cNvPr id="117" name="Straight Connector 116"/>
              <p:cNvCxnSpPr/>
              <p:nvPr/>
            </p:nvCxnSpPr>
            <p:spPr bwMode="auto">
              <a:xfrm flipV="1">
                <a:off x="32726397"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18" name="Straight Connector 117"/>
              <p:cNvCxnSpPr/>
              <p:nvPr/>
            </p:nvCxnSpPr>
            <p:spPr bwMode="auto">
              <a:xfrm flipV="1">
                <a:off x="33015490"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19" name="Straight Connector 118"/>
              <p:cNvCxnSpPr/>
              <p:nvPr/>
            </p:nvCxnSpPr>
            <p:spPr bwMode="auto">
              <a:xfrm flipV="1">
                <a:off x="33304583"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20" name="Straight Connector 119"/>
              <p:cNvCxnSpPr/>
              <p:nvPr/>
            </p:nvCxnSpPr>
            <p:spPr bwMode="auto">
              <a:xfrm flipV="1">
                <a:off x="33593676"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grpSp>
        <p:grpSp>
          <p:nvGrpSpPr>
            <p:cNvPr id="28" name="Group 27"/>
            <p:cNvGrpSpPr/>
            <p:nvPr/>
          </p:nvGrpSpPr>
          <p:grpSpPr>
            <a:xfrm>
              <a:off x="33882769" y="30312188"/>
              <a:ext cx="1514979" cy="1691812"/>
              <a:chOff x="33882769" y="30312188"/>
              <a:chExt cx="1514979" cy="1691812"/>
            </a:xfrm>
          </p:grpSpPr>
          <p:cxnSp>
            <p:nvCxnSpPr>
              <p:cNvPr id="113" name="Straight Connector 112"/>
              <p:cNvCxnSpPr/>
              <p:nvPr/>
            </p:nvCxnSpPr>
            <p:spPr bwMode="auto">
              <a:xfrm flipV="1">
                <a:off x="33882769"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14" name="Straight Connector 113"/>
              <p:cNvCxnSpPr/>
              <p:nvPr/>
            </p:nvCxnSpPr>
            <p:spPr bwMode="auto">
              <a:xfrm flipV="1">
                <a:off x="34171862"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15" name="Straight Connector 114"/>
              <p:cNvCxnSpPr/>
              <p:nvPr/>
            </p:nvCxnSpPr>
            <p:spPr bwMode="auto">
              <a:xfrm flipV="1">
                <a:off x="34460955"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16" name="Straight Connector 115"/>
              <p:cNvCxnSpPr/>
              <p:nvPr/>
            </p:nvCxnSpPr>
            <p:spPr bwMode="auto">
              <a:xfrm flipV="1">
                <a:off x="34750048"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grpSp>
        <p:grpSp>
          <p:nvGrpSpPr>
            <p:cNvPr id="29" name="Group 28"/>
            <p:cNvGrpSpPr/>
            <p:nvPr/>
          </p:nvGrpSpPr>
          <p:grpSpPr>
            <a:xfrm>
              <a:off x="35039141" y="30312188"/>
              <a:ext cx="1514979" cy="1691812"/>
              <a:chOff x="35039141" y="30312188"/>
              <a:chExt cx="1514979" cy="1691812"/>
            </a:xfrm>
          </p:grpSpPr>
          <p:cxnSp>
            <p:nvCxnSpPr>
              <p:cNvPr id="109" name="Straight Connector 108"/>
              <p:cNvCxnSpPr/>
              <p:nvPr/>
            </p:nvCxnSpPr>
            <p:spPr bwMode="auto">
              <a:xfrm flipV="1">
                <a:off x="35039141"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10" name="Straight Connector 109"/>
              <p:cNvCxnSpPr/>
              <p:nvPr/>
            </p:nvCxnSpPr>
            <p:spPr bwMode="auto">
              <a:xfrm flipV="1">
                <a:off x="35328234"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11" name="Straight Connector 110"/>
              <p:cNvCxnSpPr/>
              <p:nvPr/>
            </p:nvCxnSpPr>
            <p:spPr bwMode="auto">
              <a:xfrm flipV="1">
                <a:off x="35617327"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12" name="Straight Connector 111"/>
              <p:cNvCxnSpPr/>
              <p:nvPr/>
            </p:nvCxnSpPr>
            <p:spPr bwMode="auto">
              <a:xfrm flipV="1">
                <a:off x="35906420"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grpSp>
        <p:grpSp>
          <p:nvGrpSpPr>
            <p:cNvPr id="30" name="Group 29"/>
            <p:cNvGrpSpPr/>
            <p:nvPr/>
          </p:nvGrpSpPr>
          <p:grpSpPr>
            <a:xfrm>
              <a:off x="36195513" y="30312188"/>
              <a:ext cx="1514979" cy="1691812"/>
              <a:chOff x="36195513" y="30312188"/>
              <a:chExt cx="1514979" cy="1691812"/>
            </a:xfrm>
          </p:grpSpPr>
          <p:cxnSp>
            <p:nvCxnSpPr>
              <p:cNvPr id="105" name="Straight Connector 104"/>
              <p:cNvCxnSpPr/>
              <p:nvPr/>
            </p:nvCxnSpPr>
            <p:spPr bwMode="auto">
              <a:xfrm flipV="1">
                <a:off x="36195513"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06" name="Straight Connector 105"/>
              <p:cNvCxnSpPr/>
              <p:nvPr/>
            </p:nvCxnSpPr>
            <p:spPr bwMode="auto">
              <a:xfrm flipV="1">
                <a:off x="36484606"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07" name="Straight Connector 106"/>
              <p:cNvCxnSpPr/>
              <p:nvPr/>
            </p:nvCxnSpPr>
            <p:spPr bwMode="auto">
              <a:xfrm flipV="1">
                <a:off x="36773699"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08" name="Straight Connector 107"/>
              <p:cNvCxnSpPr/>
              <p:nvPr/>
            </p:nvCxnSpPr>
            <p:spPr bwMode="auto">
              <a:xfrm flipV="1">
                <a:off x="37062792"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grpSp>
        <p:grpSp>
          <p:nvGrpSpPr>
            <p:cNvPr id="31" name="Group 30"/>
            <p:cNvGrpSpPr/>
            <p:nvPr/>
          </p:nvGrpSpPr>
          <p:grpSpPr>
            <a:xfrm>
              <a:off x="37351885" y="30312188"/>
              <a:ext cx="1514979" cy="1691812"/>
              <a:chOff x="37351885" y="30312188"/>
              <a:chExt cx="1514979" cy="1691812"/>
            </a:xfrm>
          </p:grpSpPr>
          <p:cxnSp>
            <p:nvCxnSpPr>
              <p:cNvPr id="101" name="Straight Connector 100"/>
              <p:cNvCxnSpPr/>
              <p:nvPr/>
            </p:nvCxnSpPr>
            <p:spPr bwMode="auto">
              <a:xfrm flipV="1">
                <a:off x="37351885"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02" name="Straight Connector 101"/>
              <p:cNvCxnSpPr/>
              <p:nvPr/>
            </p:nvCxnSpPr>
            <p:spPr bwMode="auto">
              <a:xfrm flipV="1">
                <a:off x="37640978"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03" name="Straight Connector 102"/>
              <p:cNvCxnSpPr/>
              <p:nvPr/>
            </p:nvCxnSpPr>
            <p:spPr bwMode="auto">
              <a:xfrm flipV="1">
                <a:off x="37930071"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04" name="Straight Connector 103"/>
              <p:cNvCxnSpPr/>
              <p:nvPr/>
            </p:nvCxnSpPr>
            <p:spPr bwMode="auto">
              <a:xfrm flipV="1">
                <a:off x="38219164"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grpSp>
        <p:grpSp>
          <p:nvGrpSpPr>
            <p:cNvPr id="32" name="Group 31"/>
            <p:cNvGrpSpPr/>
            <p:nvPr/>
          </p:nvGrpSpPr>
          <p:grpSpPr>
            <a:xfrm>
              <a:off x="38508257" y="30312188"/>
              <a:ext cx="1514979" cy="1691812"/>
              <a:chOff x="38508257" y="30312188"/>
              <a:chExt cx="1514979" cy="1691812"/>
            </a:xfrm>
          </p:grpSpPr>
          <p:cxnSp>
            <p:nvCxnSpPr>
              <p:cNvPr id="97" name="Straight Connector 96"/>
              <p:cNvCxnSpPr/>
              <p:nvPr/>
            </p:nvCxnSpPr>
            <p:spPr bwMode="auto">
              <a:xfrm flipV="1">
                <a:off x="38508257"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98" name="Straight Connector 97"/>
              <p:cNvCxnSpPr/>
              <p:nvPr/>
            </p:nvCxnSpPr>
            <p:spPr bwMode="auto">
              <a:xfrm flipV="1">
                <a:off x="38797350"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99" name="Straight Connector 98"/>
              <p:cNvCxnSpPr/>
              <p:nvPr/>
            </p:nvCxnSpPr>
            <p:spPr bwMode="auto">
              <a:xfrm flipV="1">
                <a:off x="39086443"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100" name="Straight Connector 99"/>
              <p:cNvCxnSpPr/>
              <p:nvPr/>
            </p:nvCxnSpPr>
            <p:spPr bwMode="auto">
              <a:xfrm flipV="1">
                <a:off x="39375536"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grpSp>
        <p:grpSp>
          <p:nvGrpSpPr>
            <p:cNvPr id="33" name="Group 32"/>
            <p:cNvGrpSpPr/>
            <p:nvPr/>
          </p:nvGrpSpPr>
          <p:grpSpPr>
            <a:xfrm>
              <a:off x="39664629" y="30312188"/>
              <a:ext cx="1514979" cy="1691812"/>
              <a:chOff x="39664629" y="30312188"/>
              <a:chExt cx="1514979" cy="1691812"/>
            </a:xfrm>
          </p:grpSpPr>
          <p:cxnSp>
            <p:nvCxnSpPr>
              <p:cNvPr id="93" name="Straight Connector 92"/>
              <p:cNvCxnSpPr/>
              <p:nvPr/>
            </p:nvCxnSpPr>
            <p:spPr bwMode="auto">
              <a:xfrm flipV="1">
                <a:off x="39664629"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94" name="Straight Connector 93"/>
              <p:cNvCxnSpPr/>
              <p:nvPr/>
            </p:nvCxnSpPr>
            <p:spPr bwMode="auto">
              <a:xfrm flipV="1">
                <a:off x="39953722"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95" name="Straight Connector 94"/>
              <p:cNvCxnSpPr/>
              <p:nvPr/>
            </p:nvCxnSpPr>
            <p:spPr bwMode="auto">
              <a:xfrm flipV="1">
                <a:off x="40242815"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96" name="Straight Connector 95"/>
              <p:cNvCxnSpPr/>
              <p:nvPr/>
            </p:nvCxnSpPr>
            <p:spPr bwMode="auto">
              <a:xfrm flipV="1">
                <a:off x="40531908"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grpSp>
        <p:grpSp>
          <p:nvGrpSpPr>
            <p:cNvPr id="34" name="Group 33"/>
            <p:cNvGrpSpPr/>
            <p:nvPr/>
          </p:nvGrpSpPr>
          <p:grpSpPr>
            <a:xfrm>
              <a:off x="40821001" y="30312188"/>
              <a:ext cx="1514979" cy="1691812"/>
              <a:chOff x="40821001" y="30312188"/>
              <a:chExt cx="1514979" cy="1691812"/>
            </a:xfrm>
          </p:grpSpPr>
          <p:cxnSp>
            <p:nvCxnSpPr>
              <p:cNvPr id="89" name="Straight Connector 88"/>
              <p:cNvCxnSpPr/>
              <p:nvPr/>
            </p:nvCxnSpPr>
            <p:spPr bwMode="auto">
              <a:xfrm flipV="1">
                <a:off x="40821001"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90" name="Straight Connector 89"/>
              <p:cNvCxnSpPr/>
              <p:nvPr/>
            </p:nvCxnSpPr>
            <p:spPr bwMode="auto">
              <a:xfrm flipV="1">
                <a:off x="41110094"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91" name="Straight Connector 90"/>
              <p:cNvCxnSpPr/>
              <p:nvPr/>
            </p:nvCxnSpPr>
            <p:spPr bwMode="auto">
              <a:xfrm flipV="1">
                <a:off x="41399187"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92" name="Straight Connector 91"/>
              <p:cNvCxnSpPr/>
              <p:nvPr/>
            </p:nvCxnSpPr>
            <p:spPr bwMode="auto">
              <a:xfrm flipV="1">
                <a:off x="41688280"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grpSp>
        <p:grpSp>
          <p:nvGrpSpPr>
            <p:cNvPr id="35" name="Group 34"/>
            <p:cNvGrpSpPr/>
            <p:nvPr/>
          </p:nvGrpSpPr>
          <p:grpSpPr>
            <a:xfrm>
              <a:off x="41977373" y="30312188"/>
              <a:ext cx="1514979" cy="1691812"/>
              <a:chOff x="41977373" y="30312188"/>
              <a:chExt cx="1514979" cy="1691812"/>
            </a:xfrm>
          </p:grpSpPr>
          <p:cxnSp>
            <p:nvCxnSpPr>
              <p:cNvPr id="85" name="Straight Connector 84"/>
              <p:cNvCxnSpPr/>
              <p:nvPr/>
            </p:nvCxnSpPr>
            <p:spPr bwMode="auto">
              <a:xfrm flipV="1">
                <a:off x="41977373"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86" name="Straight Connector 85"/>
              <p:cNvCxnSpPr/>
              <p:nvPr/>
            </p:nvCxnSpPr>
            <p:spPr bwMode="auto">
              <a:xfrm flipV="1">
                <a:off x="42266466"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87" name="Straight Connector 86"/>
              <p:cNvCxnSpPr/>
              <p:nvPr/>
            </p:nvCxnSpPr>
            <p:spPr bwMode="auto">
              <a:xfrm flipV="1">
                <a:off x="42555559"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88" name="Straight Connector 87"/>
              <p:cNvCxnSpPr/>
              <p:nvPr/>
            </p:nvCxnSpPr>
            <p:spPr bwMode="auto">
              <a:xfrm flipV="1">
                <a:off x="42844652"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grpSp>
        <p:grpSp>
          <p:nvGrpSpPr>
            <p:cNvPr id="36" name="Group 35"/>
            <p:cNvGrpSpPr/>
            <p:nvPr/>
          </p:nvGrpSpPr>
          <p:grpSpPr>
            <a:xfrm>
              <a:off x="43133745" y="30312188"/>
              <a:ext cx="1804072" cy="1691812"/>
              <a:chOff x="43133745" y="30312188"/>
              <a:chExt cx="1804072" cy="1691812"/>
            </a:xfrm>
          </p:grpSpPr>
          <p:cxnSp>
            <p:nvCxnSpPr>
              <p:cNvPr id="81" name="Straight Connector 80"/>
              <p:cNvCxnSpPr/>
              <p:nvPr/>
            </p:nvCxnSpPr>
            <p:spPr bwMode="auto">
              <a:xfrm flipV="1">
                <a:off x="43133745"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82" name="Straight Connector 81"/>
              <p:cNvCxnSpPr/>
              <p:nvPr/>
            </p:nvCxnSpPr>
            <p:spPr bwMode="auto">
              <a:xfrm flipV="1">
                <a:off x="43422838"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83" name="Straight Connector 82"/>
              <p:cNvCxnSpPr/>
              <p:nvPr/>
            </p:nvCxnSpPr>
            <p:spPr bwMode="auto">
              <a:xfrm flipV="1">
                <a:off x="43711931"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84" name="Straight Connector 83"/>
              <p:cNvCxnSpPr/>
              <p:nvPr/>
            </p:nvCxnSpPr>
            <p:spPr bwMode="auto">
              <a:xfrm flipV="1">
                <a:off x="44290117"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grpSp>
        <p:grpSp>
          <p:nvGrpSpPr>
            <p:cNvPr id="37" name="Group 36"/>
            <p:cNvGrpSpPr/>
            <p:nvPr/>
          </p:nvGrpSpPr>
          <p:grpSpPr>
            <a:xfrm>
              <a:off x="44001024" y="30312188"/>
              <a:ext cx="1804072" cy="1691812"/>
              <a:chOff x="44001024" y="30312188"/>
              <a:chExt cx="1804072" cy="1691812"/>
            </a:xfrm>
          </p:grpSpPr>
          <p:cxnSp>
            <p:nvCxnSpPr>
              <p:cNvPr id="77" name="Straight Connector 76"/>
              <p:cNvCxnSpPr/>
              <p:nvPr/>
            </p:nvCxnSpPr>
            <p:spPr bwMode="auto">
              <a:xfrm flipV="1">
                <a:off x="44001024"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78" name="Straight Connector 77"/>
              <p:cNvCxnSpPr/>
              <p:nvPr/>
            </p:nvCxnSpPr>
            <p:spPr bwMode="auto">
              <a:xfrm flipV="1">
                <a:off x="44579210"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79" name="Straight Connector 78"/>
              <p:cNvCxnSpPr/>
              <p:nvPr/>
            </p:nvCxnSpPr>
            <p:spPr bwMode="auto">
              <a:xfrm flipV="1">
                <a:off x="44868303"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80" name="Straight Connector 79"/>
              <p:cNvCxnSpPr/>
              <p:nvPr/>
            </p:nvCxnSpPr>
            <p:spPr bwMode="auto">
              <a:xfrm flipV="1">
                <a:off x="45157396"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grpSp>
        <p:grpSp>
          <p:nvGrpSpPr>
            <p:cNvPr id="38" name="Group 37"/>
            <p:cNvGrpSpPr/>
            <p:nvPr/>
          </p:nvGrpSpPr>
          <p:grpSpPr>
            <a:xfrm>
              <a:off x="45446489" y="30312188"/>
              <a:ext cx="1514979" cy="1691812"/>
              <a:chOff x="45446489" y="30312188"/>
              <a:chExt cx="1514979" cy="1691812"/>
            </a:xfrm>
          </p:grpSpPr>
          <p:cxnSp>
            <p:nvCxnSpPr>
              <p:cNvPr id="73" name="Straight Connector 72"/>
              <p:cNvCxnSpPr/>
              <p:nvPr/>
            </p:nvCxnSpPr>
            <p:spPr bwMode="auto">
              <a:xfrm flipV="1">
                <a:off x="45446489"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74" name="Straight Connector 73"/>
              <p:cNvCxnSpPr/>
              <p:nvPr/>
            </p:nvCxnSpPr>
            <p:spPr bwMode="auto">
              <a:xfrm flipV="1">
                <a:off x="45735582"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75" name="Straight Connector 74"/>
              <p:cNvCxnSpPr/>
              <p:nvPr/>
            </p:nvCxnSpPr>
            <p:spPr bwMode="auto">
              <a:xfrm flipV="1">
                <a:off x="46024675"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76" name="Straight Connector 75"/>
              <p:cNvCxnSpPr/>
              <p:nvPr/>
            </p:nvCxnSpPr>
            <p:spPr bwMode="auto">
              <a:xfrm flipV="1">
                <a:off x="46313768"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grpSp>
        <p:grpSp>
          <p:nvGrpSpPr>
            <p:cNvPr id="39" name="Group 38"/>
            <p:cNvGrpSpPr/>
            <p:nvPr/>
          </p:nvGrpSpPr>
          <p:grpSpPr>
            <a:xfrm>
              <a:off x="46602861" y="30312188"/>
              <a:ext cx="1514979" cy="1691812"/>
              <a:chOff x="46602861" y="30312188"/>
              <a:chExt cx="1514979" cy="1691812"/>
            </a:xfrm>
          </p:grpSpPr>
          <p:cxnSp>
            <p:nvCxnSpPr>
              <p:cNvPr id="69" name="Straight Connector 68"/>
              <p:cNvCxnSpPr/>
              <p:nvPr/>
            </p:nvCxnSpPr>
            <p:spPr bwMode="auto">
              <a:xfrm flipV="1">
                <a:off x="46602861"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70" name="Straight Connector 69"/>
              <p:cNvCxnSpPr/>
              <p:nvPr/>
            </p:nvCxnSpPr>
            <p:spPr bwMode="auto">
              <a:xfrm flipV="1">
                <a:off x="46891954"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71" name="Straight Connector 70"/>
              <p:cNvCxnSpPr/>
              <p:nvPr/>
            </p:nvCxnSpPr>
            <p:spPr bwMode="auto">
              <a:xfrm flipV="1">
                <a:off x="47181047"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72" name="Straight Connector 71"/>
              <p:cNvCxnSpPr/>
              <p:nvPr/>
            </p:nvCxnSpPr>
            <p:spPr bwMode="auto">
              <a:xfrm flipV="1">
                <a:off x="47470140"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grpSp>
        <p:grpSp>
          <p:nvGrpSpPr>
            <p:cNvPr id="40" name="Group 39"/>
            <p:cNvGrpSpPr/>
            <p:nvPr/>
          </p:nvGrpSpPr>
          <p:grpSpPr>
            <a:xfrm>
              <a:off x="47759233" y="30312188"/>
              <a:ext cx="1514979" cy="1691812"/>
              <a:chOff x="47759233" y="30312188"/>
              <a:chExt cx="1514979" cy="1691812"/>
            </a:xfrm>
          </p:grpSpPr>
          <p:cxnSp>
            <p:nvCxnSpPr>
              <p:cNvPr id="65" name="Straight Connector 64"/>
              <p:cNvCxnSpPr/>
              <p:nvPr/>
            </p:nvCxnSpPr>
            <p:spPr bwMode="auto">
              <a:xfrm flipV="1">
                <a:off x="47759233"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66" name="Straight Connector 65"/>
              <p:cNvCxnSpPr/>
              <p:nvPr/>
            </p:nvCxnSpPr>
            <p:spPr bwMode="auto">
              <a:xfrm flipV="1">
                <a:off x="48048326"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67" name="Straight Connector 66"/>
              <p:cNvCxnSpPr/>
              <p:nvPr/>
            </p:nvCxnSpPr>
            <p:spPr bwMode="auto">
              <a:xfrm flipV="1">
                <a:off x="48337419"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68" name="Straight Connector 67"/>
              <p:cNvCxnSpPr/>
              <p:nvPr/>
            </p:nvCxnSpPr>
            <p:spPr bwMode="auto">
              <a:xfrm flipV="1">
                <a:off x="48626512"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grpSp>
        <p:grpSp>
          <p:nvGrpSpPr>
            <p:cNvPr id="41" name="Group 40"/>
            <p:cNvGrpSpPr/>
            <p:nvPr/>
          </p:nvGrpSpPr>
          <p:grpSpPr>
            <a:xfrm>
              <a:off x="48915605" y="30312188"/>
              <a:ext cx="1439491" cy="1691812"/>
              <a:chOff x="48915605" y="30312188"/>
              <a:chExt cx="1439491" cy="1691812"/>
            </a:xfrm>
          </p:grpSpPr>
          <p:cxnSp>
            <p:nvCxnSpPr>
              <p:cNvPr id="61" name="Straight Connector 60"/>
              <p:cNvCxnSpPr/>
              <p:nvPr/>
            </p:nvCxnSpPr>
            <p:spPr bwMode="auto">
              <a:xfrm flipV="1">
                <a:off x="48915605"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62" name="Straight Connector 61"/>
              <p:cNvCxnSpPr/>
              <p:nvPr/>
            </p:nvCxnSpPr>
            <p:spPr bwMode="auto">
              <a:xfrm flipV="1">
                <a:off x="49204698"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63" name="Straight Connector 62"/>
              <p:cNvCxnSpPr/>
              <p:nvPr/>
            </p:nvCxnSpPr>
            <p:spPr bwMode="auto">
              <a:xfrm flipV="1">
                <a:off x="49493791"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64" name="Straight Connector 63"/>
              <p:cNvCxnSpPr/>
              <p:nvPr/>
            </p:nvCxnSpPr>
            <p:spPr bwMode="auto">
              <a:xfrm flipV="1">
                <a:off x="49782862" y="30509308"/>
                <a:ext cx="572234" cy="1494692"/>
              </a:xfrm>
              <a:prstGeom prst="line">
                <a:avLst/>
              </a:prstGeom>
              <a:solidFill>
                <a:schemeClr val="accent1"/>
              </a:solidFill>
              <a:ln w="38100" cap="flat" cmpd="sng" algn="ctr">
                <a:solidFill>
                  <a:schemeClr val="tx1"/>
                </a:solidFill>
                <a:prstDash val="solid"/>
                <a:round/>
                <a:headEnd type="none" w="med" len="med"/>
                <a:tailEnd type="none" w="med" len="med"/>
              </a:ln>
              <a:effectLst/>
            </p:spPr>
          </p:cxnSp>
        </p:grpSp>
        <p:cxnSp>
          <p:nvCxnSpPr>
            <p:cNvPr id="42" name="Straight Connector 41"/>
            <p:cNvCxnSpPr/>
            <p:nvPr/>
          </p:nvCxnSpPr>
          <p:spPr bwMode="auto">
            <a:xfrm flipV="1">
              <a:off x="6375937"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43" name="Straight Connector 42"/>
            <p:cNvCxnSpPr/>
            <p:nvPr/>
          </p:nvCxnSpPr>
          <p:spPr bwMode="auto">
            <a:xfrm flipV="1">
              <a:off x="6665030"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44" name="Straight Connector 43"/>
            <p:cNvCxnSpPr/>
            <p:nvPr/>
          </p:nvCxnSpPr>
          <p:spPr bwMode="auto">
            <a:xfrm flipV="1">
              <a:off x="6954123"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45" name="Straight Connector 44"/>
            <p:cNvCxnSpPr/>
            <p:nvPr/>
          </p:nvCxnSpPr>
          <p:spPr bwMode="auto">
            <a:xfrm flipV="1">
              <a:off x="7243216"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46" name="Straight Connector 45"/>
            <p:cNvCxnSpPr/>
            <p:nvPr/>
          </p:nvCxnSpPr>
          <p:spPr bwMode="auto">
            <a:xfrm flipV="1">
              <a:off x="7532309"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47" name="Straight Connector 46"/>
            <p:cNvCxnSpPr/>
            <p:nvPr/>
          </p:nvCxnSpPr>
          <p:spPr bwMode="auto">
            <a:xfrm flipV="1">
              <a:off x="7821402"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48" name="Straight Connector 47"/>
            <p:cNvCxnSpPr/>
            <p:nvPr/>
          </p:nvCxnSpPr>
          <p:spPr bwMode="auto">
            <a:xfrm flipV="1">
              <a:off x="8110495"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49" name="Straight Connector 48"/>
            <p:cNvCxnSpPr/>
            <p:nvPr/>
          </p:nvCxnSpPr>
          <p:spPr bwMode="auto">
            <a:xfrm flipV="1">
              <a:off x="8399588"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50" name="Straight Connector 49"/>
            <p:cNvCxnSpPr/>
            <p:nvPr/>
          </p:nvCxnSpPr>
          <p:spPr bwMode="auto">
            <a:xfrm flipV="1">
              <a:off x="8688681"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51" name="Straight Connector 50"/>
            <p:cNvCxnSpPr/>
            <p:nvPr/>
          </p:nvCxnSpPr>
          <p:spPr bwMode="auto">
            <a:xfrm flipV="1">
              <a:off x="8977774"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52" name="Straight Connector 51"/>
            <p:cNvCxnSpPr/>
            <p:nvPr/>
          </p:nvCxnSpPr>
          <p:spPr bwMode="auto">
            <a:xfrm flipV="1">
              <a:off x="9266867"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53" name="Straight Connector 52"/>
            <p:cNvCxnSpPr/>
            <p:nvPr/>
          </p:nvCxnSpPr>
          <p:spPr bwMode="auto">
            <a:xfrm flipV="1">
              <a:off x="9555960"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54" name="Straight Connector 53"/>
            <p:cNvCxnSpPr/>
            <p:nvPr/>
          </p:nvCxnSpPr>
          <p:spPr bwMode="auto">
            <a:xfrm flipV="1">
              <a:off x="9845053"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55" name="Straight Connector 54"/>
            <p:cNvCxnSpPr/>
            <p:nvPr/>
          </p:nvCxnSpPr>
          <p:spPr bwMode="auto">
            <a:xfrm flipV="1">
              <a:off x="10134146"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56" name="Straight Connector 55"/>
            <p:cNvCxnSpPr/>
            <p:nvPr/>
          </p:nvCxnSpPr>
          <p:spPr bwMode="auto">
            <a:xfrm flipV="1">
              <a:off x="10423239"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57" name="Straight Connector 56"/>
            <p:cNvCxnSpPr/>
            <p:nvPr/>
          </p:nvCxnSpPr>
          <p:spPr bwMode="auto">
            <a:xfrm flipV="1">
              <a:off x="10712332"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58" name="Straight Connector 57"/>
            <p:cNvCxnSpPr/>
            <p:nvPr/>
          </p:nvCxnSpPr>
          <p:spPr bwMode="auto">
            <a:xfrm flipV="1">
              <a:off x="11001425"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59" name="Straight Connector 58"/>
            <p:cNvCxnSpPr/>
            <p:nvPr/>
          </p:nvCxnSpPr>
          <p:spPr bwMode="auto">
            <a:xfrm flipV="1">
              <a:off x="11290518"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cxnSp>
          <p:nvCxnSpPr>
            <p:cNvPr id="60" name="Straight Connector 59"/>
            <p:cNvCxnSpPr/>
            <p:nvPr/>
          </p:nvCxnSpPr>
          <p:spPr bwMode="auto">
            <a:xfrm flipV="1">
              <a:off x="11579611" y="30312188"/>
              <a:ext cx="647700" cy="1691812"/>
            </a:xfrm>
            <a:prstGeom prst="line">
              <a:avLst/>
            </a:prstGeom>
            <a:solidFill>
              <a:schemeClr val="accent1"/>
            </a:solidFill>
            <a:ln w="38100" cap="flat" cmpd="sng" algn="ctr">
              <a:solidFill>
                <a:schemeClr val="tx1"/>
              </a:solidFill>
              <a:prstDash val="solid"/>
              <a:round/>
              <a:headEnd type="none" w="med" len="med"/>
              <a:tailEnd type="none" w="med" len="med"/>
            </a:ln>
            <a:effectLst/>
          </p:spPr>
        </p:cxnSp>
      </p:grpSp>
      <p:sp>
        <p:nvSpPr>
          <p:cNvPr id="193" name="Rectangle 2083"/>
          <p:cNvSpPr/>
          <p:nvPr userDrawn="1"/>
        </p:nvSpPr>
        <p:spPr bwMode="auto">
          <a:xfrm>
            <a:off x="66675" y="30467300"/>
            <a:ext cx="8110495" cy="1603375"/>
          </a:xfrm>
          <a:custGeom>
            <a:avLst/>
            <a:gdLst>
              <a:gd name="connsiteX0" fmla="*/ 0 w 8110495"/>
              <a:gd name="connsiteY0" fmla="*/ 0 h 1691812"/>
              <a:gd name="connsiteX1" fmla="*/ 8110495 w 8110495"/>
              <a:gd name="connsiteY1" fmla="*/ 0 h 1691812"/>
              <a:gd name="connsiteX2" fmla="*/ 8110495 w 8110495"/>
              <a:gd name="connsiteY2" fmla="*/ 1691812 h 1691812"/>
              <a:gd name="connsiteX3" fmla="*/ 0 w 8110495"/>
              <a:gd name="connsiteY3" fmla="*/ 1691812 h 1691812"/>
              <a:gd name="connsiteX4" fmla="*/ 0 w 8110495"/>
              <a:gd name="connsiteY4" fmla="*/ 0 h 1691812"/>
              <a:gd name="connsiteX0" fmla="*/ 0 w 8110495"/>
              <a:gd name="connsiteY0" fmla="*/ 0 h 1691812"/>
              <a:gd name="connsiteX1" fmla="*/ 8110495 w 8110495"/>
              <a:gd name="connsiteY1" fmla="*/ 0 h 1691812"/>
              <a:gd name="connsiteX2" fmla="*/ 7015120 w 8110495"/>
              <a:gd name="connsiteY2" fmla="*/ 1682287 h 1691812"/>
              <a:gd name="connsiteX3" fmla="*/ 0 w 8110495"/>
              <a:gd name="connsiteY3" fmla="*/ 1691812 h 1691812"/>
              <a:gd name="connsiteX4" fmla="*/ 0 w 8110495"/>
              <a:gd name="connsiteY4" fmla="*/ 0 h 1691812"/>
              <a:gd name="connsiteX0" fmla="*/ 0 w 8110495"/>
              <a:gd name="connsiteY0" fmla="*/ 0 h 1758487"/>
              <a:gd name="connsiteX1" fmla="*/ 8110495 w 8110495"/>
              <a:gd name="connsiteY1" fmla="*/ 0 h 1758487"/>
              <a:gd name="connsiteX2" fmla="*/ 7424695 w 8110495"/>
              <a:gd name="connsiteY2" fmla="*/ 1758487 h 1758487"/>
              <a:gd name="connsiteX3" fmla="*/ 0 w 8110495"/>
              <a:gd name="connsiteY3" fmla="*/ 1691812 h 1758487"/>
              <a:gd name="connsiteX4" fmla="*/ 0 w 8110495"/>
              <a:gd name="connsiteY4" fmla="*/ 0 h 17584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0495" h="1758487">
                <a:moveTo>
                  <a:pt x="0" y="0"/>
                </a:moveTo>
                <a:lnTo>
                  <a:pt x="8110495" y="0"/>
                </a:lnTo>
                <a:lnTo>
                  <a:pt x="7424695" y="1758487"/>
                </a:lnTo>
                <a:lnTo>
                  <a:pt x="0" y="1691812"/>
                </a:lnTo>
                <a:lnTo>
                  <a:pt x="0" y="0"/>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pic>
        <p:nvPicPr>
          <p:cNvPr id="194" name="Picture 193"/>
          <p:cNvPicPr>
            <a:picLocks noChangeAspect="1"/>
          </p:cNvPicPr>
          <p:nvPr userDrawn="1"/>
        </p:nvPicPr>
        <p:blipFill>
          <a:blip r:embed="rId3" cstate="print">
            <a:lum bright="100000" contrast="100000"/>
            <a:extLst>
              <a:ext uri="{28A0092B-C50C-407E-A947-70E740481C1C}">
                <a14:useLocalDpi xmlns:a14="http://schemas.microsoft.com/office/drawing/2010/main" val="0"/>
              </a:ext>
            </a:extLst>
          </a:blip>
          <a:stretch>
            <a:fillRect/>
          </a:stretch>
        </p:blipFill>
        <p:spPr>
          <a:xfrm>
            <a:off x="606314" y="30588981"/>
            <a:ext cx="6247810" cy="1362870"/>
          </a:xfrm>
          <a:prstGeom prst="rect">
            <a:avLst/>
          </a:prstGeom>
        </p:spPr>
      </p:pic>
    </p:spTree>
  </p:cSld>
  <p:clrMap bg1="lt1" tx1="dk1" bg2="lt2" tx2="dk2" accent1="accent1" accent2="accent2" accent3="accent3" accent4="accent4" accent5="accent5" accent6="accent6" hlink="hlink" folHlink="folHlink"/>
  <p:sldLayoutIdLst>
    <p:sldLayoutId id="2147483654" r:id="rId1"/>
  </p:sldLayoutIdLst>
  <p:txStyles>
    <p:titleStyle>
      <a:lvl1pPr algn="l" defTabSz="4754563" rtl="0" eaLnBrk="0" fontAlgn="base" hangingPunct="0">
        <a:lnSpc>
          <a:spcPct val="85000"/>
        </a:lnSpc>
        <a:spcBef>
          <a:spcPct val="0"/>
        </a:spcBef>
        <a:spcAft>
          <a:spcPct val="0"/>
        </a:spcAft>
        <a:defRPr sz="9600" b="1">
          <a:solidFill>
            <a:schemeClr val="tx1"/>
          </a:solidFill>
          <a:latin typeface="Gill Sans MT" pitchFamily="34" charset="0"/>
          <a:ea typeface="+mj-ea"/>
          <a:cs typeface="+mj-cs"/>
        </a:defRPr>
      </a:lvl1pPr>
      <a:lvl2pPr algn="l" defTabSz="4754563" rtl="0" eaLnBrk="0" fontAlgn="base" hangingPunct="0">
        <a:lnSpc>
          <a:spcPct val="85000"/>
        </a:lnSpc>
        <a:spcBef>
          <a:spcPct val="0"/>
        </a:spcBef>
        <a:spcAft>
          <a:spcPct val="0"/>
        </a:spcAft>
        <a:defRPr sz="9600" b="1">
          <a:solidFill>
            <a:schemeClr val="tx1"/>
          </a:solidFill>
          <a:latin typeface="Gill Sans MT" pitchFamily="34" charset="0"/>
        </a:defRPr>
      </a:lvl2pPr>
      <a:lvl3pPr algn="l" defTabSz="4754563" rtl="0" eaLnBrk="0" fontAlgn="base" hangingPunct="0">
        <a:lnSpc>
          <a:spcPct val="85000"/>
        </a:lnSpc>
        <a:spcBef>
          <a:spcPct val="0"/>
        </a:spcBef>
        <a:spcAft>
          <a:spcPct val="0"/>
        </a:spcAft>
        <a:defRPr sz="9600" b="1">
          <a:solidFill>
            <a:schemeClr val="tx1"/>
          </a:solidFill>
          <a:latin typeface="Gill Sans MT" pitchFamily="34" charset="0"/>
        </a:defRPr>
      </a:lvl3pPr>
      <a:lvl4pPr algn="l" defTabSz="4754563" rtl="0" eaLnBrk="0" fontAlgn="base" hangingPunct="0">
        <a:lnSpc>
          <a:spcPct val="85000"/>
        </a:lnSpc>
        <a:spcBef>
          <a:spcPct val="0"/>
        </a:spcBef>
        <a:spcAft>
          <a:spcPct val="0"/>
        </a:spcAft>
        <a:defRPr sz="9600" b="1">
          <a:solidFill>
            <a:schemeClr val="tx1"/>
          </a:solidFill>
          <a:latin typeface="Gill Sans MT" pitchFamily="34" charset="0"/>
        </a:defRPr>
      </a:lvl4pPr>
      <a:lvl5pPr algn="l" defTabSz="4754563" rtl="0" eaLnBrk="0" fontAlgn="base" hangingPunct="0">
        <a:lnSpc>
          <a:spcPct val="85000"/>
        </a:lnSpc>
        <a:spcBef>
          <a:spcPct val="0"/>
        </a:spcBef>
        <a:spcAft>
          <a:spcPct val="0"/>
        </a:spcAft>
        <a:defRPr sz="9600" b="1">
          <a:solidFill>
            <a:schemeClr val="tx1"/>
          </a:solidFill>
          <a:latin typeface="Gill Sans MT" pitchFamily="34" charset="0"/>
        </a:defRPr>
      </a:lvl5pPr>
      <a:lvl6pPr marL="457200" algn="ctr" defTabSz="4754563" rtl="0" eaLnBrk="0" fontAlgn="base" hangingPunct="0">
        <a:spcBef>
          <a:spcPct val="0"/>
        </a:spcBef>
        <a:spcAft>
          <a:spcPct val="0"/>
        </a:spcAft>
        <a:defRPr sz="11500" b="1">
          <a:solidFill>
            <a:schemeClr val="tx2"/>
          </a:solidFill>
          <a:latin typeface="Arial" charset="0"/>
        </a:defRPr>
      </a:lvl6pPr>
      <a:lvl7pPr marL="914400" algn="ctr" defTabSz="4754563" rtl="0" eaLnBrk="0" fontAlgn="base" hangingPunct="0">
        <a:spcBef>
          <a:spcPct val="0"/>
        </a:spcBef>
        <a:spcAft>
          <a:spcPct val="0"/>
        </a:spcAft>
        <a:defRPr sz="11500" b="1">
          <a:solidFill>
            <a:schemeClr val="tx2"/>
          </a:solidFill>
          <a:latin typeface="Arial" charset="0"/>
        </a:defRPr>
      </a:lvl7pPr>
      <a:lvl8pPr marL="1371600" algn="ctr" defTabSz="4754563" rtl="0" eaLnBrk="0" fontAlgn="base" hangingPunct="0">
        <a:spcBef>
          <a:spcPct val="0"/>
        </a:spcBef>
        <a:spcAft>
          <a:spcPct val="0"/>
        </a:spcAft>
        <a:defRPr sz="11500" b="1">
          <a:solidFill>
            <a:schemeClr val="tx2"/>
          </a:solidFill>
          <a:latin typeface="Arial" charset="0"/>
        </a:defRPr>
      </a:lvl8pPr>
      <a:lvl9pPr marL="1828800" algn="ctr" defTabSz="4754563" rtl="0" eaLnBrk="0" fontAlgn="base" hangingPunct="0">
        <a:spcBef>
          <a:spcPct val="0"/>
        </a:spcBef>
        <a:spcAft>
          <a:spcPct val="0"/>
        </a:spcAft>
        <a:defRPr sz="11500" b="1">
          <a:solidFill>
            <a:schemeClr val="tx2"/>
          </a:solidFill>
          <a:latin typeface="Arial" charset="0"/>
        </a:defRPr>
      </a:lvl9pPr>
    </p:titleStyle>
    <p:bodyStyle>
      <a:lvl1pPr marL="1782763" indent="-1782763" algn="l" defTabSz="4754563" rtl="0" eaLnBrk="0" fontAlgn="base" hangingPunct="0">
        <a:spcBef>
          <a:spcPct val="20000"/>
        </a:spcBef>
        <a:spcAft>
          <a:spcPct val="0"/>
        </a:spcAft>
        <a:buChar char="•"/>
        <a:defRPr sz="16600">
          <a:solidFill>
            <a:schemeClr val="tx1"/>
          </a:solidFill>
          <a:latin typeface="+mn-lt"/>
          <a:ea typeface="+mn-ea"/>
          <a:cs typeface="+mn-cs"/>
        </a:defRPr>
      </a:lvl1pPr>
      <a:lvl2pPr marL="3863975" indent="-1485900" algn="l" defTabSz="4754563" rtl="0" eaLnBrk="0" fontAlgn="base" hangingPunct="0">
        <a:spcBef>
          <a:spcPct val="20000"/>
        </a:spcBef>
        <a:spcAft>
          <a:spcPct val="0"/>
        </a:spcAft>
        <a:buChar char="–"/>
        <a:defRPr sz="14600">
          <a:solidFill>
            <a:schemeClr val="tx1"/>
          </a:solidFill>
          <a:latin typeface="+mn-lt"/>
        </a:defRPr>
      </a:lvl2pPr>
      <a:lvl3pPr marL="5943600" indent="-1189038" algn="l" defTabSz="4754563" rtl="0" eaLnBrk="0" fontAlgn="base" hangingPunct="0">
        <a:spcBef>
          <a:spcPct val="20000"/>
        </a:spcBef>
        <a:spcAft>
          <a:spcPct val="0"/>
        </a:spcAft>
        <a:buChar char="•"/>
        <a:defRPr sz="12500">
          <a:solidFill>
            <a:schemeClr val="tx1"/>
          </a:solidFill>
          <a:latin typeface="+mn-lt"/>
        </a:defRPr>
      </a:lvl3pPr>
      <a:lvl4pPr marL="8321675" indent="-1189038" algn="l" defTabSz="4754563" rtl="0" eaLnBrk="0" fontAlgn="base" hangingPunct="0">
        <a:spcBef>
          <a:spcPct val="20000"/>
        </a:spcBef>
        <a:spcAft>
          <a:spcPct val="0"/>
        </a:spcAft>
        <a:buChar char="–"/>
        <a:defRPr sz="10400">
          <a:solidFill>
            <a:schemeClr val="tx1"/>
          </a:solidFill>
          <a:latin typeface="+mn-lt"/>
        </a:defRPr>
      </a:lvl4pPr>
      <a:lvl5pPr marL="10698163" indent="-1189038" algn="l" defTabSz="4754563" rtl="0" eaLnBrk="0" fontAlgn="base" hangingPunct="0">
        <a:spcBef>
          <a:spcPct val="20000"/>
        </a:spcBef>
        <a:spcAft>
          <a:spcPct val="0"/>
        </a:spcAft>
        <a:buChar char="»"/>
        <a:defRPr sz="10400">
          <a:solidFill>
            <a:schemeClr val="tx1"/>
          </a:solidFill>
          <a:latin typeface="+mn-lt"/>
        </a:defRPr>
      </a:lvl5pPr>
      <a:lvl6pPr marL="11155363" indent="-1189038" algn="l" defTabSz="4754563" rtl="0" eaLnBrk="0" fontAlgn="base" hangingPunct="0">
        <a:spcBef>
          <a:spcPct val="20000"/>
        </a:spcBef>
        <a:spcAft>
          <a:spcPct val="0"/>
        </a:spcAft>
        <a:buChar char="»"/>
        <a:defRPr sz="10400">
          <a:solidFill>
            <a:schemeClr val="tx1"/>
          </a:solidFill>
          <a:latin typeface="+mn-lt"/>
        </a:defRPr>
      </a:lvl6pPr>
      <a:lvl7pPr marL="11612563" indent="-1189038" algn="l" defTabSz="4754563" rtl="0" eaLnBrk="0" fontAlgn="base" hangingPunct="0">
        <a:spcBef>
          <a:spcPct val="20000"/>
        </a:spcBef>
        <a:spcAft>
          <a:spcPct val="0"/>
        </a:spcAft>
        <a:buChar char="»"/>
        <a:defRPr sz="10400">
          <a:solidFill>
            <a:schemeClr val="tx1"/>
          </a:solidFill>
          <a:latin typeface="+mn-lt"/>
        </a:defRPr>
      </a:lvl7pPr>
      <a:lvl8pPr marL="12069763" indent="-1189038" algn="l" defTabSz="4754563" rtl="0" eaLnBrk="0" fontAlgn="base" hangingPunct="0">
        <a:spcBef>
          <a:spcPct val="20000"/>
        </a:spcBef>
        <a:spcAft>
          <a:spcPct val="0"/>
        </a:spcAft>
        <a:buChar char="»"/>
        <a:defRPr sz="10400">
          <a:solidFill>
            <a:schemeClr val="tx1"/>
          </a:solidFill>
          <a:latin typeface="+mn-lt"/>
        </a:defRPr>
      </a:lvl8pPr>
      <a:lvl9pPr marL="12526963" indent="-1189038" algn="l" defTabSz="4754563" rtl="0" eaLnBrk="0" fontAlgn="base" hangingPunct="0">
        <a:spcBef>
          <a:spcPct val="20000"/>
        </a:spcBef>
        <a:spcAft>
          <a:spcPct val="0"/>
        </a:spcAft>
        <a:buChar char="»"/>
        <a:defRPr sz="10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24" name="Title 12"/>
          <p:cNvSpPr txBox="1">
            <a:spLocks/>
          </p:cNvSpPr>
          <p:nvPr/>
        </p:nvSpPr>
        <p:spPr>
          <a:xfrm>
            <a:off x="539817" y="345886"/>
            <a:ext cx="49323927" cy="3077082"/>
          </a:xfrm>
          <a:prstGeom prst="rect">
            <a:avLst/>
          </a:prstGeom>
          <a:solidFill>
            <a:schemeClr val="bg1"/>
          </a:solidFill>
          <a:ln w="76200">
            <a:solidFill>
              <a:srgbClr val="002060"/>
            </a:solidFill>
          </a:ln>
        </p:spPr>
        <p:txBody>
          <a:bodyPr anchor="ctr" anchorCtr="0"/>
          <a:lstStyle>
            <a:lvl1pPr algn="l" defTabSz="4754563" rtl="0" eaLnBrk="0" fontAlgn="base" hangingPunct="0">
              <a:lnSpc>
                <a:spcPct val="85000"/>
              </a:lnSpc>
              <a:spcBef>
                <a:spcPct val="0"/>
              </a:spcBef>
              <a:spcAft>
                <a:spcPct val="0"/>
              </a:spcAft>
              <a:defRPr sz="9600" b="1">
                <a:solidFill>
                  <a:schemeClr val="tx1"/>
                </a:solidFill>
                <a:latin typeface="Gill Sans MT" pitchFamily="34" charset="0"/>
                <a:ea typeface="+mj-ea"/>
                <a:cs typeface="+mj-cs"/>
              </a:defRPr>
            </a:lvl1pPr>
            <a:lvl2pPr algn="l" defTabSz="4754563" rtl="0" eaLnBrk="0" fontAlgn="base" hangingPunct="0">
              <a:lnSpc>
                <a:spcPct val="85000"/>
              </a:lnSpc>
              <a:spcBef>
                <a:spcPct val="0"/>
              </a:spcBef>
              <a:spcAft>
                <a:spcPct val="0"/>
              </a:spcAft>
              <a:defRPr sz="9600" b="1">
                <a:solidFill>
                  <a:schemeClr val="tx1"/>
                </a:solidFill>
                <a:latin typeface="Gill Sans MT" pitchFamily="34" charset="0"/>
              </a:defRPr>
            </a:lvl2pPr>
            <a:lvl3pPr algn="l" defTabSz="4754563" rtl="0" eaLnBrk="0" fontAlgn="base" hangingPunct="0">
              <a:lnSpc>
                <a:spcPct val="85000"/>
              </a:lnSpc>
              <a:spcBef>
                <a:spcPct val="0"/>
              </a:spcBef>
              <a:spcAft>
                <a:spcPct val="0"/>
              </a:spcAft>
              <a:defRPr sz="9600" b="1">
                <a:solidFill>
                  <a:schemeClr val="tx1"/>
                </a:solidFill>
                <a:latin typeface="Gill Sans MT" pitchFamily="34" charset="0"/>
              </a:defRPr>
            </a:lvl3pPr>
            <a:lvl4pPr algn="l" defTabSz="4754563" rtl="0" eaLnBrk="0" fontAlgn="base" hangingPunct="0">
              <a:lnSpc>
                <a:spcPct val="85000"/>
              </a:lnSpc>
              <a:spcBef>
                <a:spcPct val="0"/>
              </a:spcBef>
              <a:spcAft>
                <a:spcPct val="0"/>
              </a:spcAft>
              <a:defRPr sz="9600" b="1">
                <a:solidFill>
                  <a:schemeClr val="tx1"/>
                </a:solidFill>
                <a:latin typeface="Gill Sans MT" pitchFamily="34" charset="0"/>
              </a:defRPr>
            </a:lvl4pPr>
            <a:lvl5pPr algn="l" defTabSz="4754563" rtl="0" eaLnBrk="0" fontAlgn="base" hangingPunct="0">
              <a:lnSpc>
                <a:spcPct val="85000"/>
              </a:lnSpc>
              <a:spcBef>
                <a:spcPct val="0"/>
              </a:spcBef>
              <a:spcAft>
                <a:spcPct val="0"/>
              </a:spcAft>
              <a:defRPr sz="9600" b="1">
                <a:solidFill>
                  <a:schemeClr val="tx1"/>
                </a:solidFill>
                <a:latin typeface="Gill Sans MT" pitchFamily="34" charset="0"/>
              </a:defRPr>
            </a:lvl5pPr>
            <a:lvl6pPr marL="457200" algn="ctr" defTabSz="4754563" rtl="0" eaLnBrk="0" fontAlgn="base" hangingPunct="0">
              <a:spcBef>
                <a:spcPct val="0"/>
              </a:spcBef>
              <a:spcAft>
                <a:spcPct val="0"/>
              </a:spcAft>
              <a:defRPr sz="11500" b="1">
                <a:solidFill>
                  <a:schemeClr val="tx2"/>
                </a:solidFill>
                <a:latin typeface="Arial" charset="0"/>
              </a:defRPr>
            </a:lvl6pPr>
            <a:lvl7pPr marL="914400" algn="ctr" defTabSz="4754563" rtl="0" eaLnBrk="0" fontAlgn="base" hangingPunct="0">
              <a:spcBef>
                <a:spcPct val="0"/>
              </a:spcBef>
              <a:spcAft>
                <a:spcPct val="0"/>
              </a:spcAft>
              <a:defRPr sz="11500" b="1">
                <a:solidFill>
                  <a:schemeClr val="tx2"/>
                </a:solidFill>
                <a:latin typeface="Arial" charset="0"/>
              </a:defRPr>
            </a:lvl7pPr>
            <a:lvl8pPr marL="1371600" algn="ctr" defTabSz="4754563" rtl="0" eaLnBrk="0" fontAlgn="base" hangingPunct="0">
              <a:spcBef>
                <a:spcPct val="0"/>
              </a:spcBef>
              <a:spcAft>
                <a:spcPct val="0"/>
              </a:spcAft>
              <a:defRPr sz="11500" b="1">
                <a:solidFill>
                  <a:schemeClr val="tx2"/>
                </a:solidFill>
                <a:latin typeface="Arial" charset="0"/>
              </a:defRPr>
            </a:lvl8pPr>
            <a:lvl9pPr marL="1828800" algn="ctr" defTabSz="4754563" rtl="0" eaLnBrk="0" fontAlgn="base" hangingPunct="0">
              <a:spcBef>
                <a:spcPct val="0"/>
              </a:spcBef>
              <a:spcAft>
                <a:spcPct val="0"/>
              </a:spcAft>
              <a:defRPr sz="11500" b="1">
                <a:solidFill>
                  <a:schemeClr val="tx2"/>
                </a:solidFill>
                <a:latin typeface="Arial" charset="0"/>
              </a:defRPr>
            </a:lvl9pPr>
          </a:lstStyle>
          <a:p>
            <a:pPr algn="ctr">
              <a:defRPr/>
            </a:pPr>
            <a:r>
              <a:rPr lang="en-US" sz="8800" dirty="0">
                <a:solidFill>
                  <a:srgbClr val="B1073C"/>
                </a:solidFill>
                <a:latin typeface="Times New Roman" panose="02020603050405020304" pitchFamily="18" charset="0"/>
                <a:ea typeface="Calibri" panose="020F0502020204030204" pitchFamily="34" charset="0"/>
              </a:rPr>
              <a:t> Identifying the </a:t>
            </a:r>
            <a:r>
              <a:rPr lang="en-US" sz="8800" dirty="0" smtClean="0">
                <a:solidFill>
                  <a:srgbClr val="B1073C"/>
                </a:solidFill>
                <a:latin typeface="Times New Roman" panose="02020603050405020304" pitchFamily="18" charset="0"/>
                <a:ea typeface="Calibri" panose="020F0502020204030204" pitchFamily="34" charset="0"/>
              </a:rPr>
              <a:t>Current </a:t>
            </a:r>
            <a:r>
              <a:rPr lang="en-US" sz="8800" dirty="0">
                <a:solidFill>
                  <a:srgbClr val="B1073C"/>
                </a:solidFill>
                <a:latin typeface="Times New Roman" panose="02020603050405020304" pitchFamily="18" charset="0"/>
                <a:ea typeface="Calibri" panose="020F0502020204030204" pitchFamily="34" charset="0"/>
              </a:rPr>
              <a:t>P</a:t>
            </a:r>
            <a:r>
              <a:rPr lang="en-US" sz="8800" dirty="0" smtClean="0">
                <a:solidFill>
                  <a:srgbClr val="B1073C"/>
                </a:solidFill>
                <a:latin typeface="Times New Roman" panose="02020603050405020304" pitchFamily="18" charset="0"/>
                <a:ea typeface="Calibri" panose="020F0502020204030204" pitchFamily="34" charset="0"/>
              </a:rPr>
              <a:t>erspectives </a:t>
            </a:r>
            <a:r>
              <a:rPr lang="en-US" sz="8800" dirty="0">
                <a:solidFill>
                  <a:srgbClr val="B1073C"/>
                </a:solidFill>
                <a:latin typeface="Times New Roman" panose="02020603050405020304" pitchFamily="18" charset="0"/>
                <a:ea typeface="Calibri" panose="020F0502020204030204" pitchFamily="34" charset="0"/>
              </a:rPr>
              <a:t>and </a:t>
            </a:r>
            <a:r>
              <a:rPr lang="en-US" sz="8800" dirty="0" smtClean="0">
                <a:solidFill>
                  <a:srgbClr val="B1073C"/>
                </a:solidFill>
                <a:latin typeface="Times New Roman" panose="02020603050405020304" pitchFamily="18" charset="0"/>
                <a:ea typeface="Calibri" panose="020F0502020204030204" pitchFamily="34" charset="0"/>
              </a:rPr>
              <a:t>Knowledge </a:t>
            </a:r>
            <a:r>
              <a:rPr lang="en-US" sz="8800" dirty="0">
                <a:solidFill>
                  <a:srgbClr val="B1073C"/>
                </a:solidFill>
                <a:latin typeface="Times New Roman" panose="02020603050405020304" pitchFamily="18" charset="0"/>
                <a:ea typeface="Calibri" panose="020F0502020204030204" pitchFamily="34" charset="0"/>
              </a:rPr>
              <a:t>of </a:t>
            </a:r>
            <a:r>
              <a:rPr lang="en-US" sz="8800" dirty="0" smtClean="0">
                <a:solidFill>
                  <a:srgbClr val="B1073C"/>
                </a:solidFill>
                <a:latin typeface="Times New Roman" panose="02020603050405020304" pitchFamily="18" charset="0"/>
                <a:ea typeface="Calibri" panose="020F0502020204030204" pitchFamily="34" charset="0"/>
              </a:rPr>
              <a:t>Contraceptive </a:t>
            </a:r>
            <a:r>
              <a:rPr lang="en-US" sz="8800" dirty="0">
                <a:solidFill>
                  <a:srgbClr val="B1073C"/>
                </a:solidFill>
                <a:latin typeface="Times New Roman" panose="02020603050405020304" pitchFamily="18" charset="0"/>
                <a:ea typeface="Calibri" panose="020F0502020204030204" pitchFamily="34" charset="0"/>
              </a:rPr>
              <a:t>M</a:t>
            </a:r>
            <a:r>
              <a:rPr lang="en-US" sz="8800" dirty="0" smtClean="0">
                <a:solidFill>
                  <a:srgbClr val="B1073C"/>
                </a:solidFill>
                <a:latin typeface="Times New Roman" panose="02020603050405020304" pitchFamily="18" charset="0"/>
                <a:ea typeface="Calibri" panose="020F0502020204030204" pitchFamily="34" charset="0"/>
              </a:rPr>
              <a:t>anagement</a:t>
            </a:r>
            <a:r>
              <a:rPr lang="en-US" sz="8800" dirty="0">
                <a:solidFill>
                  <a:srgbClr val="B1073C"/>
                </a:solidFill>
                <a:latin typeface="Times New Roman" panose="02020603050405020304" pitchFamily="18" charset="0"/>
                <a:ea typeface="Calibri" panose="020F0502020204030204" pitchFamily="34" charset="0"/>
              </a:rPr>
              <a:t>, </a:t>
            </a:r>
            <a:r>
              <a:rPr lang="en-US" sz="8800" dirty="0" smtClean="0">
                <a:solidFill>
                  <a:srgbClr val="B1073C"/>
                </a:solidFill>
                <a:latin typeface="Times New Roman" panose="02020603050405020304" pitchFamily="18" charset="0"/>
                <a:ea typeface="Calibri" panose="020F0502020204030204" pitchFamily="34" charset="0"/>
              </a:rPr>
              <a:t>Specifically </a:t>
            </a:r>
            <a:r>
              <a:rPr lang="en-US" sz="8800" dirty="0">
                <a:solidFill>
                  <a:srgbClr val="B1073C"/>
                </a:solidFill>
                <a:latin typeface="Times New Roman" panose="02020603050405020304" pitchFamily="18" charset="0"/>
                <a:ea typeface="Calibri" panose="020F0502020204030204" pitchFamily="34" charset="0"/>
              </a:rPr>
              <a:t>Long Acting Reversible Contraceptives, </a:t>
            </a:r>
            <a:r>
              <a:rPr lang="en-US" sz="8800" dirty="0" smtClean="0">
                <a:solidFill>
                  <a:srgbClr val="B1073C"/>
                </a:solidFill>
                <a:latin typeface="Times New Roman" panose="02020603050405020304" pitchFamily="18" charset="0"/>
                <a:ea typeface="Calibri" panose="020F0502020204030204" pitchFamily="34" charset="0"/>
              </a:rPr>
              <a:t>Among </a:t>
            </a:r>
            <a:r>
              <a:rPr lang="en-US" sz="8800" dirty="0">
                <a:solidFill>
                  <a:srgbClr val="B1073C"/>
                </a:solidFill>
                <a:latin typeface="Times New Roman" panose="02020603050405020304" pitchFamily="18" charset="0"/>
                <a:ea typeface="Calibri" panose="020F0502020204030204" pitchFamily="34" charset="0"/>
              </a:rPr>
              <a:t>A</a:t>
            </a:r>
            <a:r>
              <a:rPr lang="en-US" sz="8800" dirty="0" smtClean="0">
                <a:solidFill>
                  <a:srgbClr val="B1073C"/>
                </a:solidFill>
                <a:latin typeface="Times New Roman" panose="02020603050405020304" pitchFamily="18" charset="0"/>
                <a:ea typeface="Calibri" panose="020F0502020204030204" pitchFamily="34" charset="0"/>
              </a:rPr>
              <a:t>dolescent </a:t>
            </a:r>
            <a:r>
              <a:rPr lang="en-US" sz="8800" dirty="0">
                <a:solidFill>
                  <a:srgbClr val="B1073C"/>
                </a:solidFill>
                <a:latin typeface="Times New Roman" panose="02020603050405020304" pitchFamily="18" charset="0"/>
                <a:ea typeface="Calibri" panose="020F0502020204030204" pitchFamily="34" charset="0"/>
              </a:rPr>
              <a:t>H</a:t>
            </a:r>
            <a:r>
              <a:rPr lang="en-US" sz="8800" dirty="0" smtClean="0">
                <a:solidFill>
                  <a:srgbClr val="B1073C"/>
                </a:solidFill>
                <a:latin typeface="Times New Roman" panose="02020603050405020304" pitchFamily="18" charset="0"/>
                <a:ea typeface="Calibri" panose="020F0502020204030204" pitchFamily="34" charset="0"/>
              </a:rPr>
              <a:t>ealthcare </a:t>
            </a:r>
            <a:r>
              <a:rPr lang="en-US" sz="8800" dirty="0">
                <a:solidFill>
                  <a:srgbClr val="B1073C"/>
                </a:solidFill>
                <a:latin typeface="Times New Roman" panose="02020603050405020304" pitchFamily="18" charset="0"/>
                <a:ea typeface="Calibri" panose="020F0502020204030204" pitchFamily="34" charset="0"/>
              </a:rPr>
              <a:t>P</a:t>
            </a:r>
            <a:r>
              <a:rPr lang="en-US" sz="8800" dirty="0" smtClean="0">
                <a:solidFill>
                  <a:srgbClr val="B1073C"/>
                </a:solidFill>
                <a:latin typeface="Times New Roman" panose="02020603050405020304" pitchFamily="18" charset="0"/>
                <a:ea typeface="Calibri" panose="020F0502020204030204" pitchFamily="34" charset="0"/>
              </a:rPr>
              <a:t>roviders </a:t>
            </a:r>
            <a:r>
              <a:rPr lang="en-US" sz="8800" dirty="0">
                <a:solidFill>
                  <a:srgbClr val="B1073C"/>
                </a:solidFill>
                <a:latin typeface="Times New Roman" panose="02020603050405020304" pitchFamily="18" charset="0"/>
                <a:ea typeface="Calibri" panose="020F0502020204030204" pitchFamily="34" charset="0"/>
              </a:rPr>
              <a:t>in the </a:t>
            </a:r>
            <a:r>
              <a:rPr lang="en-US" sz="8800" dirty="0" smtClean="0">
                <a:solidFill>
                  <a:srgbClr val="B1073C"/>
                </a:solidFill>
                <a:latin typeface="Times New Roman" panose="02020603050405020304" pitchFamily="18" charset="0"/>
                <a:ea typeface="Calibri" panose="020F0502020204030204" pitchFamily="34" charset="0"/>
              </a:rPr>
              <a:t>State </a:t>
            </a:r>
            <a:r>
              <a:rPr lang="en-US" sz="8800" dirty="0">
                <a:solidFill>
                  <a:srgbClr val="B1073C"/>
                </a:solidFill>
                <a:latin typeface="Times New Roman" panose="02020603050405020304" pitchFamily="18" charset="0"/>
                <a:ea typeface="Calibri" panose="020F0502020204030204" pitchFamily="34" charset="0"/>
              </a:rPr>
              <a:t>of </a:t>
            </a:r>
            <a:r>
              <a:rPr lang="en-US" sz="8800" dirty="0" smtClean="0">
                <a:solidFill>
                  <a:srgbClr val="B1073C"/>
                </a:solidFill>
                <a:latin typeface="Times New Roman" panose="02020603050405020304" pitchFamily="18" charset="0"/>
                <a:ea typeface="Calibri" panose="020F0502020204030204" pitchFamily="34" charset="0"/>
              </a:rPr>
              <a:t>Georgia            </a:t>
            </a:r>
            <a:endParaRPr lang="en-US" sz="8800" b="0" kern="0" dirty="0" smtClean="0">
              <a:solidFill>
                <a:srgbClr val="B1073C"/>
              </a:solidFill>
              <a:latin typeface="Myriad Pro" panose="020B0503030403020204" pitchFamily="34" charset="0"/>
            </a:endParaRPr>
          </a:p>
        </p:txBody>
      </p:sp>
      <p:sp>
        <p:nvSpPr>
          <p:cNvPr id="229" name="Rectangle 23"/>
          <p:cNvSpPr>
            <a:spLocks noChangeArrowheads="1"/>
          </p:cNvSpPr>
          <p:nvPr/>
        </p:nvSpPr>
        <p:spPr bwMode="auto">
          <a:xfrm>
            <a:off x="8037094" y="3710163"/>
            <a:ext cx="32501305" cy="938719"/>
          </a:xfrm>
          <a:prstGeom prst="rect">
            <a:avLst/>
          </a:prstGeom>
          <a:noFill/>
          <a:ln w="9525" algn="ctr">
            <a:noFill/>
            <a:miter lim="800000"/>
            <a:headEnd/>
            <a:tailEnd/>
          </a:ln>
        </p:spPr>
        <p:txBody>
          <a:bodyPr wrap="square" lIns="45720" rIns="45720" anchor="ctr" anchorCtr="0">
            <a:spAutoFit/>
          </a:bodyPr>
          <a:lstStyle/>
          <a:p>
            <a:pPr algn="ctr" defTabSz="4754563">
              <a:lnSpc>
                <a:spcPct val="90000"/>
              </a:lnSpc>
              <a:defRPr/>
            </a:pPr>
            <a:r>
              <a:rPr lang="en-US" sz="6000" dirty="0" smtClean="0">
                <a:solidFill>
                  <a:srgbClr val="B1073C"/>
                </a:solidFill>
                <a:latin typeface="Myriad Pro" panose="020B0503030403020204" pitchFamily="34" charset="0"/>
              </a:rPr>
              <a:t>Roxanne Samuels MD, Nicole Davidson MD, David Levine MD</a:t>
            </a:r>
            <a:endParaRPr lang="en-US" sz="6000" dirty="0">
              <a:solidFill>
                <a:srgbClr val="B1073C"/>
              </a:solidFill>
              <a:latin typeface="Myriad Pro" panose="020B0503030403020204" pitchFamily="34" charset="0"/>
            </a:endParaRPr>
          </a:p>
        </p:txBody>
      </p:sp>
      <p:sp>
        <p:nvSpPr>
          <p:cNvPr id="226" name="Rectangle 225"/>
          <p:cNvSpPr/>
          <p:nvPr/>
        </p:nvSpPr>
        <p:spPr bwMode="auto">
          <a:xfrm>
            <a:off x="577516" y="18530584"/>
            <a:ext cx="10985534" cy="1639384"/>
          </a:xfrm>
          <a:prstGeom prst="rect">
            <a:avLst/>
          </a:prstGeom>
          <a:solidFill>
            <a:schemeClr val="accent2">
              <a:lumMod val="75000"/>
              <a:alpha val="56078"/>
            </a:schemeClr>
          </a:solidFill>
          <a:ln w="76200">
            <a:solidFill>
              <a:srgbClr val="002060"/>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182880" rIns="91440" bIns="0" numCol="1" rtlCol="0" anchor="ctr" anchorCtr="1" compatLnSpc="1">
            <a:prstTxWarp prst="textNoShape">
              <a:avLst/>
            </a:prstTxWarp>
          </a:bodyPr>
          <a:lstStyle/>
          <a:p>
            <a:pPr>
              <a:lnSpc>
                <a:spcPct val="80000"/>
              </a:lnSpc>
            </a:pPr>
            <a:r>
              <a:rPr lang="en-US" sz="7200" b="1" dirty="0" smtClean="0">
                <a:solidFill>
                  <a:schemeClr val="bg1"/>
                </a:solidFill>
                <a:effectLst>
                  <a:outerShdw blurRad="38100" dist="38100" dir="2700000" algn="tl">
                    <a:srgbClr val="000000">
                      <a:alpha val="43137"/>
                    </a:srgbClr>
                  </a:outerShdw>
                </a:effectLst>
                <a:latin typeface="Myriad Pro" panose="020B0503030403020204" pitchFamily="34" charset="0"/>
              </a:rPr>
              <a:t>Methods</a:t>
            </a:r>
            <a:endParaRPr kumimoji="0" lang="en-US" sz="7200" b="1" i="0" u="none" strike="noStrike" cap="none" normalizeH="0" baseline="0" dirty="0" smtClean="0">
              <a:ln>
                <a:noFill/>
              </a:ln>
              <a:solidFill>
                <a:schemeClr val="bg1"/>
              </a:solidFill>
              <a:effectLst>
                <a:outerShdw blurRad="38100" dist="38100" dir="2700000" algn="tl">
                  <a:srgbClr val="000000">
                    <a:alpha val="43137"/>
                  </a:srgbClr>
                </a:outerShdw>
              </a:effectLst>
              <a:latin typeface="Myriad Pro" panose="020B0503030403020204" pitchFamily="34" charset="0"/>
            </a:endParaRPr>
          </a:p>
        </p:txBody>
      </p:sp>
      <p:sp>
        <p:nvSpPr>
          <p:cNvPr id="227" name="Rectangle 226"/>
          <p:cNvSpPr/>
          <p:nvPr/>
        </p:nvSpPr>
        <p:spPr bwMode="auto">
          <a:xfrm>
            <a:off x="13042858" y="5599231"/>
            <a:ext cx="11019595" cy="1639384"/>
          </a:xfrm>
          <a:prstGeom prst="rect">
            <a:avLst/>
          </a:prstGeom>
          <a:solidFill>
            <a:schemeClr val="accent3">
              <a:lumMod val="60000"/>
              <a:lumOff val="40000"/>
              <a:alpha val="56078"/>
            </a:schemeClr>
          </a:solidFill>
          <a:ln w="76200">
            <a:solidFill>
              <a:srgbClr val="002060"/>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182880" rIns="91440" bIns="0" numCol="1" rtlCol="0" anchor="ctr" anchorCtr="1" compatLnSpc="1">
            <a:prstTxWarp prst="textNoShape">
              <a:avLst/>
            </a:prstTxWarp>
          </a:bodyPr>
          <a:lstStyle/>
          <a:p>
            <a:pPr>
              <a:lnSpc>
                <a:spcPct val="80000"/>
              </a:lnSpc>
            </a:pPr>
            <a:r>
              <a:rPr lang="en-US" sz="7200" b="1" dirty="0" smtClean="0">
                <a:solidFill>
                  <a:schemeClr val="bg1"/>
                </a:solidFill>
                <a:effectLst>
                  <a:outerShdw blurRad="38100" dist="38100" dir="2700000" algn="tl">
                    <a:srgbClr val="000000">
                      <a:alpha val="43137"/>
                    </a:srgbClr>
                  </a:outerShdw>
                </a:effectLst>
                <a:latin typeface="Myriad Pro" panose="020B0503030403020204" pitchFamily="34" charset="0"/>
              </a:rPr>
              <a:t>Results</a:t>
            </a:r>
            <a:endParaRPr kumimoji="0" lang="en-US" sz="7200" b="1" i="0" u="none" strike="noStrike" cap="none" normalizeH="0" baseline="0" dirty="0" smtClean="0">
              <a:ln>
                <a:noFill/>
              </a:ln>
              <a:solidFill>
                <a:schemeClr val="bg1"/>
              </a:solidFill>
              <a:effectLst>
                <a:outerShdw blurRad="38100" dist="38100" dir="2700000" algn="tl">
                  <a:srgbClr val="000000">
                    <a:alpha val="43137"/>
                  </a:srgbClr>
                </a:outerShdw>
              </a:effectLst>
              <a:latin typeface="Myriad Pro" panose="020B0503030403020204" pitchFamily="34" charset="0"/>
            </a:endParaRPr>
          </a:p>
        </p:txBody>
      </p:sp>
      <p:sp>
        <p:nvSpPr>
          <p:cNvPr id="228" name="Rectangle 227"/>
          <p:cNvSpPr/>
          <p:nvPr/>
        </p:nvSpPr>
        <p:spPr bwMode="auto">
          <a:xfrm>
            <a:off x="38858597" y="14363743"/>
            <a:ext cx="10958619" cy="1639384"/>
          </a:xfrm>
          <a:prstGeom prst="rect">
            <a:avLst/>
          </a:prstGeom>
          <a:solidFill>
            <a:schemeClr val="accent4">
              <a:lumMod val="60000"/>
              <a:lumOff val="40000"/>
              <a:alpha val="56078"/>
            </a:schemeClr>
          </a:solidFill>
          <a:ln w="76200">
            <a:solidFill>
              <a:srgbClr val="002060"/>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182880" rIns="91440" bIns="0" numCol="1" rtlCol="0" anchor="ctr" anchorCtr="1" compatLnSpc="1">
            <a:prstTxWarp prst="textNoShape">
              <a:avLst/>
            </a:prstTxWarp>
          </a:bodyPr>
          <a:lstStyle/>
          <a:p>
            <a:pPr algn="ctr">
              <a:lnSpc>
                <a:spcPct val="80000"/>
              </a:lnSpc>
            </a:pPr>
            <a:r>
              <a:rPr kumimoji="0" lang="en-US" sz="7200" b="1" i="0" u="none" strike="noStrike" cap="none" normalizeH="0" baseline="0" dirty="0" smtClean="0">
                <a:ln>
                  <a:noFill/>
                </a:ln>
                <a:solidFill>
                  <a:schemeClr val="bg1"/>
                </a:solidFill>
                <a:effectLst>
                  <a:outerShdw blurRad="38100" dist="38100" dir="2700000" algn="tl">
                    <a:srgbClr val="000000">
                      <a:alpha val="43137"/>
                    </a:srgbClr>
                  </a:outerShdw>
                </a:effectLst>
                <a:latin typeface="Myriad Pro" panose="020B0503030403020204" pitchFamily="34" charset="0"/>
              </a:rPr>
              <a:t>Discussion</a:t>
            </a:r>
          </a:p>
        </p:txBody>
      </p:sp>
      <p:sp>
        <p:nvSpPr>
          <p:cNvPr id="225" name="Rectangle 224"/>
          <p:cNvSpPr/>
          <p:nvPr/>
        </p:nvSpPr>
        <p:spPr bwMode="auto">
          <a:xfrm>
            <a:off x="816193" y="5584376"/>
            <a:ext cx="11013312" cy="1639384"/>
          </a:xfrm>
          <a:prstGeom prst="rect">
            <a:avLst/>
          </a:prstGeom>
          <a:solidFill>
            <a:schemeClr val="accent1">
              <a:lumMod val="75000"/>
              <a:alpha val="56078"/>
            </a:schemeClr>
          </a:solidFill>
          <a:ln w="76200">
            <a:solidFill>
              <a:schemeClr val="accent1">
                <a:lumMod val="10000"/>
              </a:schemeClr>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182880" rIns="91440" bIns="0" numCol="1" rtlCol="0" anchor="ctr" anchorCtr="1" compatLnSpc="1">
            <a:prstTxWarp prst="textNoShape">
              <a:avLst/>
            </a:prstTxWarp>
          </a:bodyPr>
          <a:lstStyle/>
          <a:p>
            <a:pPr marL="0" marR="0" indent="0" algn="l" defTabSz="914400" rtl="0" eaLnBrk="0" fontAlgn="base" latinLnBrk="0" hangingPunct="0">
              <a:lnSpc>
                <a:spcPct val="80000"/>
              </a:lnSpc>
              <a:spcBef>
                <a:spcPct val="0"/>
              </a:spcBef>
              <a:spcAft>
                <a:spcPct val="0"/>
              </a:spcAft>
              <a:buClrTx/>
              <a:buSzTx/>
              <a:buFontTx/>
              <a:buNone/>
              <a:tabLst/>
            </a:pPr>
            <a:r>
              <a:rPr lang="en-US" sz="7200" b="1" dirty="0" smtClean="0">
                <a:solidFill>
                  <a:schemeClr val="bg1"/>
                </a:solidFill>
                <a:effectLst>
                  <a:outerShdw blurRad="38100" dist="38100" dir="2700000" algn="tl">
                    <a:srgbClr val="000000">
                      <a:alpha val="43137"/>
                    </a:srgbClr>
                  </a:outerShdw>
                </a:effectLst>
                <a:latin typeface="Myriad Pro" panose="020B0503030403020204" pitchFamily="34" charset="0"/>
              </a:rPr>
              <a:t>Introduction</a:t>
            </a:r>
            <a:endParaRPr kumimoji="0" lang="en-US" sz="7200" b="1" i="0" u="none" strike="noStrike" cap="none" normalizeH="0" baseline="0" dirty="0" smtClean="0">
              <a:ln>
                <a:noFill/>
              </a:ln>
              <a:solidFill>
                <a:schemeClr val="bg1"/>
              </a:solidFill>
              <a:effectLst>
                <a:outerShdw blurRad="38100" dist="38100" dir="2700000" algn="tl">
                  <a:srgbClr val="000000">
                    <a:alpha val="43137"/>
                  </a:srgbClr>
                </a:outerShdw>
              </a:effectLst>
              <a:latin typeface="Myriad Pro" panose="020B0503030403020204" pitchFamily="34" charset="0"/>
            </a:endParaRPr>
          </a:p>
        </p:txBody>
      </p:sp>
      <p:sp>
        <p:nvSpPr>
          <p:cNvPr id="8" name="Text Box 26"/>
          <p:cNvSpPr txBox="1">
            <a:spLocks noChangeArrowheads="1"/>
          </p:cNvSpPr>
          <p:nvPr/>
        </p:nvSpPr>
        <p:spPr bwMode="auto">
          <a:xfrm>
            <a:off x="577516" y="8306333"/>
            <a:ext cx="11977332" cy="7848301"/>
          </a:xfrm>
          <a:prstGeom prst="rect">
            <a:avLst/>
          </a:prstGeom>
          <a:noFill/>
          <a:ln w="9525">
            <a:noFill/>
            <a:miter lim="800000"/>
            <a:headEnd/>
            <a:tailEnd/>
          </a:ln>
          <a:effectLst/>
        </p:spPr>
        <p:txBody>
          <a:bodyPr wrap="square" lIns="274320" tIns="0" rIns="274320" bIns="0">
            <a:spAutoFit/>
          </a:bodyPr>
          <a:lstStyle/>
          <a:p>
            <a:pPr marL="0" marR="0">
              <a:spcBef>
                <a:spcPts val="0"/>
              </a:spcBef>
              <a:spcAft>
                <a:spcPts val="0"/>
              </a:spcAft>
            </a:pPr>
            <a:r>
              <a:rPr lang="en-US" sz="3400" dirty="0" smtClean="0">
                <a:solidFill>
                  <a:srgbClr val="000000"/>
                </a:solidFill>
                <a:ea typeface="Calibri" panose="020F0502020204030204" pitchFamily="34" charset="0"/>
                <a:cs typeface="Times New Roman" panose="02020603050405020304" pitchFamily="18" charset="0"/>
              </a:rPr>
              <a:t>Teenage </a:t>
            </a:r>
            <a:r>
              <a:rPr lang="en-US" sz="3400" dirty="0">
                <a:solidFill>
                  <a:srgbClr val="000000"/>
                </a:solidFill>
                <a:ea typeface="Calibri" panose="020F0502020204030204" pitchFamily="34" charset="0"/>
                <a:cs typeface="Times New Roman" panose="02020603050405020304" pitchFamily="18" charset="0"/>
              </a:rPr>
              <a:t>pregnancy has become a common occurrence across the United </a:t>
            </a:r>
            <a:r>
              <a:rPr lang="en-US" sz="3400" dirty="0" smtClean="0">
                <a:solidFill>
                  <a:srgbClr val="000000"/>
                </a:solidFill>
                <a:ea typeface="Calibri" panose="020F0502020204030204" pitchFamily="34" charset="0"/>
                <a:cs typeface="Times New Roman" panose="02020603050405020304" pitchFamily="18" charset="0"/>
              </a:rPr>
              <a:t>States. Georgia is </a:t>
            </a:r>
            <a:r>
              <a:rPr lang="en-US" sz="3400" dirty="0">
                <a:solidFill>
                  <a:srgbClr val="000000"/>
                </a:solidFill>
                <a:ea typeface="Calibri" panose="020F0502020204030204" pitchFamily="34" charset="0"/>
                <a:cs typeface="Times New Roman" panose="02020603050405020304" pitchFamily="18" charset="0"/>
              </a:rPr>
              <a:t>currently ranked 12</a:t>
            </a:r>
            <a:r>
              <a:rPr lang="en-US" sz="3400" baseline="30000" dirty="0">
                <a:solidFill>
                  <a:srgbClr val="000000"/>
                </a:solidFill>
                <a:ea typeface="Calibri" panose="020F0502020204030204" pitchFamily="34" charset="0"/>
                <a:cs typeface="Times New Roman" panose="02020603050405020304" pitchFamily="18" charset="0"/>
              </a:rPr>
              <a:t>th</a:t>
            </a:r>
            <a:r>
              <a:rPr lang="en-US" sz="3400" dirty="0">
                <a:solidFill>
                  <a:srgbClr val="000000"/>
                </a:solidFill>
                <a:ea typeface="Calibri" panose="020F0502020204030204" pitchFamily="34" charset="0"/>
                <a:cs typeface="Times New Roman" panose="02020603050405020304" pitchFamily="18" charset="0"/>
              </a:rPr>
              <a:t> in the nation for teenage pregnancy </a:t>
            </a:r>
            <a:r>
              <a:rPr lang="en-US" sz="3400" dirty="0" smtClean="0">
                <a:solidFill>
                  <a:srgbClr val="000000"/>
                </a:solidFill>
                <a:ea typeface="Calibri" panose="020F0502020204030204" pitchFamily="34" charset="0"/>
                <a:cs typeface="Times New Roman" panose="02020603050405020304" pitchFamily="18" charset="0"/>
              </a:rPr>
              <a:t>rates.</a:t>
            </a:r>
            <a:r>
              <a:rPr lang="en-US" sz="3400" baseline="30000" dirty="0" smtClean="0">
                <a:solidFill>
                  <a:srgbClr val="000000"/>
                </a:solidFill>
                <a:ea typeface="Calibri" panose="020F0502020204030204" pitchFamily="34" charset="0"/>
                <a:cs typeface="Times New Roman" panose="02020603050405020304" pitchFamily="18" charset="0"/>
              </a:rPr>
              <a:t>2</a:t>
            </a:r>
          </a:p>
          <a:p>
            <a:pPr marL="0" marR="0">
              <a:spcBef>
                <a:spcPts val="0"/>
              </a:spcBef>
              <a:spcAft>
                <a:spcPts val="0"/>
              </a:spcAft>
            </a:pPr>
            <a:endParaRPr lang="en-US" sz="3400" dirty="0" smtClean="0">
              <a:solidFill>
                <a:srgbClr val="000000"/>
              </a:solidFill>
              <a:ea typeface="Calibri" panose="020F0502020204030204" pitchFamily="34" charset="0"/>
              <a:cs typeface="Times New Roman" panose="02020603050405020304" pitchFamily="18" charset="0"/>
            </a:endParaRPr>
          </a:p>
          <a:p>
            <a:pPr marL="0" marR="0">
              <a:spcBef>
                <a:spcPts val="0"/>
              </a:spcBef>
              <a:spcAft>
                <a:spcPts val="0"/>
              </a:spcAft>
            </a:pPr>
            <a:r>
              <a:rPr lang="en-US" sz="3400" dirty="0" smtClean="0">
                <a:solidFill>
                  <a:srgbClr val="000000"/>
                </a:solidFill>
                <a:ea typeface="Calibri" panose="020F0502020204030204" pitchFamily="34" charset="0"/>
                <a:cs typeface="Times New Roman" panose="02020603050405020304" pitchFamily="18" charset="0"/>
              </a:rPr>
              <a:t>Compared </a:t>
            </a:r>
            <a:r>
              <a:rPr lang="en-US" sz="3400" dirty="0">
                <a:solidFill>
                  <a:srgbClr val="000000"/>
                </a:solidFill>
                <a:ea typeface="Calibri" panose="020F0502020204030204" pitchFamily="34" charset="0"/>
                <a:cs typeface="Times New Roman" panose="02020603050405020304" pitchFamily="18" charset="0"/>
              </a:rPr>
              <a:t>to other methods of contraception (condoms, withdrawal, oral contraceptives</a:t>
            </a:r>
            <a:r>
              <a:rPr lang="en-US" sz="3400" dirty="0" smtClean="0">
                <a:solidFill>
                  <a:srgbClr val="000000"/>
                </a:solidFill>
                <a:ea typeface="Calibri" panose="020F0502020204030204" pitchFamily="34" charset="0"/>
                <a:cs typeface="Times New Roman" panose="02020603050405020304" pitchFamily="18" charset="0"/>
              </a:rPr>
              <a:t>),  </a:t>
            </a:r>
            <a:r>
              <a:rPr lang="en-US" sz="3400" dirty="0">
                <a:solidFill>
                  <a:srgbClr val="000000"/>
                </a:solidFill>
                <a:ea typeface="Calibri" panose="020F0502020204030204" pitchFamily="34" charset="0"/>
                <a:cs typeface="Times New Roman" panose="02020603050405020304" pitchFamily="18" charset="0"/>
              </a:rPr>
              <a:t>Long Acting Reversible Contraceptives (LARCs) </a:t>
            </a:r>
            <a:r>
              <a:rPr lang="en-US" sz="3400" dirty="0" smtClean="0">
                <a:solidFill>
                  <a:srgbClr val="000000"/>
                </a:solidFill>
                <a:ea typeface="Calibri" panose="020F0502020204030204" pitchFamily="34" charset="0"/>
                <a:cs typeface="Times New Roman" panose="02020603050405020304" pitchFamily="18" charset="0"/>
              </a:rPr>
              <a:t>including contraceptive </a:t>
            </a:r>
            <a:r>
              <a:rPr lang="en-US" sz="3400" dirty="0">
                <a:solidFill>
                  <a:srgbClr val="000000"/>
                </a:solidFill>
                <a:ea typeface="Calibri" panose="020F0502020204030204" pitchFamily="34" charset="0"/>
                <a:cs typeface="Times New Roman" panose="02020603050405020304" pitchFamily="18" charset="0"/>
              </a:rPr>
              <a:t>implants and intrauterine devices, </a:t>
            </a:r>
            <a:r>
              <a:rPr lang="en-US" sz="3400" dirty="0" smtClean="0">
                <a:solidFill>
                  <a:srgbClr val="000000"/>
                </a:solidFill>
                <a:ea typeface="Calibri" panose="020F0502020204030204" pitchFamily="34" charset="0"/>
                <a:cs typeface="Times New Roman" panose="02020603050405020304" pitchFamily="18" charset="0"/>
              </a:rPr>
              <a:t>have </a:t>
            </a:r>
            <a:r>
              <a:rPr lang="en-US" sz="3400" dirty="0">
                <a:solidFill>
                  <a:srgbClr val="000000"/>
                </a:solidFill>
                <a:ea typeface="Calibri" panose="020F0502020204030204" pitchFamily="34" charset="0"/>
                <a:cs typeface="Times New Roman" panose="02020603050405020304" pitchFamily="18" charset="0"/>
              </a:rPr>
              <a:t>proven to be the most effective in preventing adolescent </a:t>
            </a:r>
            <a:r>
              <a:rPr lang="en-US" sz="3400" dirty="0" smtClean="0">
                <a:solidFill>
                  <a:srgbClr val="000000"/>
                </a:solidFill>
                <a:ea typeface="Calibri" panose="020F0502020204030204" pitchFamily="34" charset="0"/>
                <a:cs typeface="Times New Roman" panose="02020603050405020304" pitchFamily="18" charset="0"/>
              </a:rPr>
              <a:t>pregnancy.</a:t>
            </a:r>
            <a:r>
              <a:rPr lang="en-US" sz="3400" baseline="30000" dirty="0" smtClean="0">
                <a:solidFill>
                  <a:srgbClr val="000000"/>
                </a:solidFill>
                <a:ea typeface="Calibri" panose="020F0502020204030204" pitchFamily="34" charset="0"/>
                <a:cs typeface="Times New Roman" panose="02020603050405020304" pitchFamily="18" charset="0"/>
              </a:rPr>
              <a:t>4</a:t>
            </a:r>
            <a:endParaRPr lang="en-US" sz="3400" baseline="300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400" dirty="0">
                <a:solidFill>
                  <a:srgbClr val="000000"/>
                </a:solidFill>
                <a:ea typeface="Calibri" panose="020F0502020204030204" pitchFamily="34" charset="0"/>
                <a:cs typeface="Times New Roman" panose="02020603050405020304" pitchFamily="18" charset="0"/>
              </a:rPr>
              <a:t> </a:t>
            </a:r>
            <a:endParaRPr lang="en-US" sz="34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3400" dirty="0" smtClean="0">
                <a:solidFill>
                  <a:srgbClr val="000000"/>
                </a:solidFill>
                <a:ea typeface="Calibri" panose="020F0502020204030204" pitchFamily="34" charset="0"/>
                <a:cs typeface="Times New Roman" panose="02020603050405020304" pitchFamily="18" charset="0"/>
              </a:rPr>
              <a:t>The </a:t>
            </a:r>
            <a:r>
              <a:rPr lang="en-US" sz="3400" dirty="0">
                <a:solidFill>
                  <a:srgbClr val="000000"/>
                </a:solidFill>
                <a:ea typeface="Calibri" panose="020F0502020204030204" pitchFamily="34" charset="0"/>
                <a:cs typeface="Times New Roman" panose="02020603050405020304" pitchFamily="18" charset="0"/>
              </a:rPr>
              <a:t>goal of this research is to gather information on the perspectives and knowledge of Pediatric primary care providers who see adolescents regarding contraceptive counseling, community resources, </a:t>
            </a:r>
            <a:r>
              <a:rPr lang="en-US" sz="3400" dirty="0" smtClean="0">
                <a:solidFill>
                  <a:srgbClr val="000000"/>
                </a:solidFill>
                <a:ea typeface="Calibri" panose="020F0502020204030204" pitchFamily="34" charset="0"/>
                <a:cs typeface="Times New Roman" panose="02020603050405020304" pitchFamily="18" charset="0"/>
              </a:rPr>
              <a:t>and the </a:t>
            </a:r>
            <a:r>
              <a:rPr lang="en-US" sz="3400" dirty="0">
                <a:solidFill>
                  <a:srgbClr val="000000"/>
                </a:solidFill>
                <a:ea typeface="Calibri" panose="020F0502020204030204" pitchFamily="34" charset="0"/>
                <a:cs typeface="Times New Roman" panose="02020603050405020304" pitchFamily="18" charset="0"/>
              </a:rPr>
              <a:t>utilization of LARCs or other forms of contraception.</a:t>
            </a:r>
            <a:endParaRPr lang="en-US" sz="3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 Box 26"/>
          <p:cNvSpPr txBox="1">
            <a:spLocks noChangeArrowheads="1"/>
          </p:cNvSpPr>
          <p:nvPr/>
        </p:nvSpPr>
        <p:spPr bwMode="auto">
          <a:xfrm>
            <a:off x="539818" y="20967734"/>
            <a:ext cx="11566062" cy="3558154"/>
          </a:xfrm>
          <a:prstGeom prst="rect">
            <a:avLst/>
          </a:prstGeom>
          <a:noFill/>
          <a:ln w="9525">
            <a:noFill/>
            <a:miter lim="800000"/>
            <a:headEnd/>
            <a:tailEnd/>
          </a:ln>
          <a:effectLst/>
        </p:spPr>
        <p:txBody>
          <a:bodyPr wrap="square" lIns="274320" tIns="0" rIns="274320" bIns="0">
            <a:spAutoFit/>
          </a:bodyPr>
          <a:lstStyle/>
          <a:p>
            <a:pPr marL="0" marR="0">
              <a:lnSpc>
                <a:spcPct val="107000"/>
              </a:lnSpc>
              <a:spcBef>
                <a:spcPts val="0"/>
              </a:spcBef>
              <a:spcAft>
                <a:spcPts val="800"/>
              </a:spcAft>
            </a:pPr>
            <a:r>
              <a:rPr lang="en-US" sz="3400" dirty="0">
                <a:solidFill>
                  <a:srgbClr val="000000"/>
                </a:solidFill>
                <a:ea typeface="Calibri" panose="020F0502020204030204" pitchFamily="34" charset="0"/>
                <a:cs typeface="Times New Roman" panose="02020603050405020304" pitchFamily="18" charset="0"/>
              </a:rPr>
              <a:t>A survey of 16 questions </a:t>
            </a:r>
            <a:r>
              <a:rPr lang="en-US" sz="3400" dirty="0" smtClean="0">
                <a:solidFill>
                  <a:srgbClr val="000000"/>
                </a:solidFill>
                <a:ea typeface="Calibri" panose="020F0502020204030204" pitchFamily="34" charset="0"/>
                <a:cs typeface="Times New Roman" panose="02020603050405020304" pitchFamily="18" charset="0"/>
              </a:rPr>
              <a:t>was </a:t>
            </a:r>
            <a:r>
              <a:rPr lang="en-US" sz="3400" dirty="0">
                <a:solidFill>
                  <a:srgbClr val="000000"/>
                </a:solidFill>
                <a:ea typeface="Calibri" panose="020F0502020204030204" pitchFamily="34" charset="0"/>
                <a:cs typeface="Times New Roman" panose="02020603050405020304" pitchFamily="18" charset="0"/>
              </a:rPr>
              <a:t>distributed </a:t>
            </a:r>
            <a:r>
              <a:rPr lang="en-US" sz="3400" dirty="0" smtClean="0">
                <a:solidFill>
                  <a:srgbClr val="000000"/>
                </a:solidFill>
                <a:ea typeface="Calibri" panose="020F0502020204030204" pitchFamily="34" charset="0"/>
                <a:cs typeface="Times New Roman" panose="02020603050405020304" pitchFamily="18" charset="0"/>
              </a:rPr>
              <a:t>to the </a:t>
            </a:r>
            <a:r>
              <a:rPr lang="en-US" sz="3400" dirty="0">
                <a:solidFill>
                  <a:srgbClr val="000000"/>
                </a:solidFill>
                <a:ea typeface="Calibri" panose="020F0502020204030204" pitchFamily="34" charset="0"/>
                <a:cs typeface="Times New Roman" panose="02020603050405020304" pitchFamily="18" charset="0"/>
              </a:rPr>
              <a:t>members of the Georgia Chapter of the American Academy of Pediatrics by email</a:t>
            </a:r>
            <a:r>
              <a:rPr lang="en-US" sz="3400" dirty="0" smtClean="0">
                <a:solidFill>
                  <a:srgbClr val="000000"/>
                </a:solidFill>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endParaRPr lang="en-US" sz="3400" dirty="0">
              <a:solidFill>
                <a:srgbClr val="000000"/>
              </a:solidFill>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3400" dirty="0" smtClean="0">
                <a:solidFill>
                  <a:srgbClr val="000000"/>
                </a:solidFill>
                <a:ea typeface="Calibri" panose="020F0502020204030204" pitchFamily="34" charset="0"/>
                <a:cs typeface="Times New Roman" panose="02020603050405020304" pitchFamily="18" charset="0"/>
              </a:rPr>
              <a:t>The </a:t>
            </a:r>
            <a:r>
              <a:rPr lang="en-US" sz="3400" dirty="0">
                <a:solidFill>
                  <a:srgbClr val="000000"/>
                </a:solidFill>
                <a:ea typeface="Calibri" panose="020F0502020204030204" pitchFamily="34" charset="0"/>
                <a:cs typeface="Times New Roman" panose="02020603050405020304" pitchFamily="18" charset="0"/>
              </a:rPr>
              <a:t>survey was available </a:t>
            </a:r>
            <a:r>
              <a:rPr lang="en-US" sz="3400" dirty="0" smtClean="0">
                <a:solidFill>
                  <a:srgbClr val="000000"/>
                </a:solidFill>
                <a:ea typeface="Calibri" panose="020F0502020204030204" pitchFamily="34" charset="0"/>
                <a:cs typeface="Times New Roman" panose="02020603050405020304" pitchFamily="18" charset="0"/>
              </a:rPr>
              <a:t>from June to August 2014. Responses were </a:t>
            </a:r>
            <a:r>
              <a:rPr lang="en-US" sz="3400" dirty="0">
                <a:solidFill>
                  <a:srgbClr val="000000"/>
                </a:solidFill>
                <a:ea typeface="Calibri" panose="020F0502020204030204" pitchFamily="34" charset="0"/>
                <a:cs typeface="Times New Roman" panose="02020603050405020304" pitchFamily="18" charset="0"/>
              </a:rPr>
              <a:t>anonymous.</a:t>
            </a:r>
            <a:endParaRPr lang="en-US" sz="3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p:cNvSpPr txBox="1"/>
          <p:nvPr/>
        </p:nvSpPr>
        <p:spPr>
          <a:xfrm>
            <a:off x="13042858" y="7793642"/>
            <a:ext cx="11019595" cy="7417415"/>
          </a:xfrm>
          <a:prstGeom prst="rect">
            <a:avLst/>
          </a:prstGeom>
          <a:noFill/>
        </p:spPr>
        <p:txBody>
          <a:bodyPr wrap="square" rtlCol="0">
            <a:spAutoFit/>
          </a:bodyPr>
          <a:lstStyle/>
          <a:p>
            <a:pPr marL="457200" indent="-457200" algn="just">
              <a:buFont typeface="Arial"/>
              <a:buChar char="•"/>
            </a:pPr>
            <a:r>
              <a:rPr lang="en-US" sz="3400" dirty="0" smtClean="0">
                <a:solidFill>
                  <a:srgbClr val="000000"/>
                </a:solidFill>
                <a:cs typeface="Times New Roman" panose="02020603050405020304" pitchFamily="18" charset="0"/>
              </a:rPr>
              <a:t>Of </a:t>
            </a:r>
            <a:r>
              <a:rPr lang="en-US" sz="3400" dirty="0">
                <a:solidFill>
                  <a:srgbClr val="000000"/>
                </a:solidFill>
                <a:cs typeface="Times New Roman" panose="02020603050405020304" pitchFamily="18" charset="0"/>
              </a:rPr>
              <a:t>the 1400 available email recipients, </a:t>
            </a:r>
            <a:r>
              <a:rPr lang="en-US" sz="3400" dirty="0" smtClean="0">
                <a:solidFill>
                  <a:srgbClr val="000000"/>
                </a:solidFill>
                <a:cs typeface="Times New Roman" panose="02020603050405020304" pitchFamily="18" charset="0"/>
              </a:rPr>
              <a:t>65 </a:t>
            </a:r>
            <a:r>
              <a:rPr lang="en-US" sz="3400" dirty="0">
                <a:solidFill>
                  <a:srgbClr val="000000"/>
                </a:solidFill>
                <a:cs typeface="Times New Roman" panose="02020603050405020304" pitchFamily="18" charset="0"/>
              </a:rPr>
              <a:t>responded to the </a:t>
            </a:r>
            <a:r>
              <a:rPr lang="en-US" sz="3400" dirty="0" smtClean="0">
                <a:solidFill>
                  <a:srgbClr val="000000"/>
                </a:solidFill>
                <a:cs typeface="Times New Roman" panose="02020603050405020304" pitchFamily="18" charset="0"/>
              </a:rPr>
              <a:t>survey</a:t>
            </a:r>
            <a:r>
              <a:rPr lang="en-US" sz="3400" dirty="0">
                <a:solidFill>
                  <a:srgbClr val="000000"/>
                </a:solidFill>
                <a:cs typeface="Times New Roman" panose="02020603050405020304" pitchFamily="18" charset="0"/>
              </a:rPr>
              <a:t>.</a:t>
            </a:r>
            <a:r>
              <a:rPr lang="en-US" sz="3400" dirty="0" smtClean="0">
                <a:solidFill>
                  <a:srgbClr val="000000"/>
                </a:solidFill>
                <a:cs typeface="Times New Roman" panose="02020603050405020304" pitchFamily="18" charset="0"/>
              </a:rPr>
              <a:t> </a:t>
            </a:r>
            <a:endParaRPr lang="en-US" sz="3400" dirty="0">
              <a:solidFill>
                <a:srgbClr val="000000"/>
              </a:solidFill>
              <a:cs typeface="Times New Roman" panose="02020603050405020304" pitchFamily="18" charset="0"/>
            </a:endParaRPr>
          </a:p>
          <a:p>
            <a:pPr marL="457200" indent="-457200" algn="just">
              <a:buFont typeface="Arial"/>
              <a:buChar char="•"/>
            </a:pPr>
            <a:r>
              <a:rPr lang="en-US" sz="3400" dirty="0" smtClean="0">
                <a:solidFill>
                  <a:srgbClr val="000000"/>
                </a:solidFill>
                <a:cs typeface="Times New Roman" panose="02020603050405020304" pitchFamily="18" charset="0"/>
              </a:rPr>
              <a:t>78</a:t>
            </a:r>
            <a:r>
              <a:rPr lang="en-US" sz="3400" dirty="0">
                <a:solidFill>
                  <a:srgbClr val="000000"/>
                </a:solidFill>
                <a:cs typeface="Times New Roman" panose="02020603050405020304" pitchFamily="18" charset="0"/>
              </a:rPr>
              <a:t>% self-identified as an Attending, 10% residents, and 4.5% were nurse practitioners, physician </a:t>
            </a:r>
            <a:r>
              <a:rPr lang="en-US" sz="3400" dirty="0" smtClean="0">
                <a:solidFill>
                  <a:srgbClr val="000000"/>
                </a:solidFill>
                <a:cs typeface="Times New Roman" panose="02020603050405020304" pitchFamily="18" charset="0"/>
              </a:rPr>
              <a:t>assistants </a:t>
            </a:r>
            <a:r>
              <a:rPr lang="en-US" sz="3400" dirty="0">
                <a:solidFill>
                  <a:srgbClr val="000000"/>
                </a:solidFill>
                <a:cs typeface="Times New Roman" panose="02020603050405020304" pitchFamily="18" charset="0"/>
              </a:rPr>
              <a:t>or </a:t>
            </a:r>
            <a:r>
              <a:rPr lang="en-US" sz="3400" dirty="0" smtClean="0">
                <a:solidFill>
                  <a:srgbClr val="000000"/>
                </a:solidFill>
                <a:cs typeface="Times New Roman" panose="02020603050405020304" pitchFamily="18" charset="0"/>
              </a:rPr>
              <a:t>nurses.</a:t>
            </a:r>
          </a:p>
          <a:p>
            <a:pPr marL="457200" indent="-457200" algn="just">
              <a:buFont typeface="Arial"/>
              <a:buChar char="•"/>
            </a:pPr>
            <a:r>
              <a:rPr lang="en-US" sz="3400" dirty="0" smtClean="0">
                <a:solidFill>
                  <a:srgbClr val="000000"/>
                </a:solidFill>
                <a:cs typeface="Times New Roman" panose="02020603050405020304" pitchFamily="18" charset="0"/>
              </a:rPr>
              <a:t>Approximately </a:t>
            </a:r>
            <a:r>
              <a:rPr lang="en-US" sz="3400" dirty="0">
                <a:solidFill>
                  <a:srgbClr val="000000"/>
                </a:solidFill>
                <a:cs typeface="Times New Roman" panose="02020603050405020304" pitchFamily="18" charset="0"/>
              </a:rPr>
              <a:t>47% had &gt;15years of experience, 20% with 11-</a:t>
            </a:r>
            <a:r>
              <a:rPr lang="en-US" sz="3400" dirty="0" smtClean="0">
                <a:solidFill>
                  <a:srgbClr val="000000"/>
                </a:solidFill>
                <a:cs typeface="Times New Roman" panose="02020603050405020304" pitchFamily="18" charset="0"/>
              </a:rPr>
              <a:t>15yrs experience, </a:t>
            </a:r>
            <a:r>
              <a:rPr lang="en-US" sz="3400" dirty="0">
                <a:solidFill>
                  <a:srgbClr val="000000"/>
                </a:solidFill>
                <a:cs typeface="Times New Roman" panose="02020603050405020304" pitchFamily="18" charset="0"/>
              </a:rPr>
              <a:t>10% with 6-10years experience, and the remaining 22% had 5 years or less of pediatric practice experience.  </a:t>
            </a:r>
            <a:endParaRPr lang="en-US" sz="3400" dirty="0" smtClean="0">
              <a:solidFill>
                <a:srgbClr val="000000"/>
              </a:solidFill>
              <a:cs typeface="Times New Roman" panose="02020603050405020304" pitchFamily="18" charset="0"/>
            </a:endParaRPr>
          </a:p>
          <a:p>
            <a:pPr marL="457200" indent="-457200" algn="just">
              <a:buFont typeface="Arial"/>
              <a:buChar char="•"/>
            </a:pPr>
            <a:r>
              <a:rPr lang="en-US" sz="3400" dirty="0" smtClean="0">
                <a:solidFill>
                  <a:srgbClr val="000000"/>
                </a:solidFill>
                <a:cs typeface="Times New Roman" panose="02020603050405020304" pitchFamily="18" charset="0"/>
              </a:rPr>
              <a:t>23 </a:t>
            </a:r>
            <a:r>
              <a:rPr lang="en-US" sz="3400" dirty="0">
                <a:solidFill>
                  <a:srgbClr val="000000"/>
                </a:solidFill>
                <a:cs typeface="Times New Roman" panose="02020603050405020304" pitchFamily="18" charset="0"/>
              </a:rPr>
              <a:t>of the 65 responses were from Fulton </a:t>
            </a:r>
            <a:r>
              <a:rPr lang="en-US" sz="3400" dirty="0" smtClean="0">
                <a:solidFill>
                  <a:srgbClr val="000000"/>
                </a:solidFill>
                <a:cs typeface="Times New Roman" panose="02020603050405020304" pitchFamily="18" charset="0"/>
              </a:rPr>
              <a:t>county.</a:t>
            </a:r>
            <a:endParaRPr lang="en-US" sz="3400" dirty="0">
              <a:solidFill>
                <a:srgbClr val="000000"/>
              </a:solidFill>
              <a:cs typeface="Times New Roman" panose="02020603050405020304" pitchFamily="18" charset="0"/>
            </a:endParaRPr>
          </a:p>
          <a:p>
            <a:pPr marL="457200" indent="-457200" algn="just">
              <a:buFont typeface="Arial"/>
              <a:buChar char="•"/>
            </a:pPr>
            <a:r>
              <a:rPr lang="en-US" sz="3400" dirty="0" smtClean="0">
                <a:solidFill>
                  <a:srgbClr val="000000"/>
                </a:solidFill>
                <a:cs typeface="Times New Roman" panose="02020603050405020304" pitchFamily="18" charset="0"/>
              </a:rPr>
              <a:t>41</a:t>
            </a:r>
            <a:r>
              <a:rPr lang="en-US" sz="3400" dirty="0">
                <a:solidFill>
                  <a:srgbClr val="000000"/>
                </a:solidFill>
                <a:cs typeface="Times New Roman" panose="02020603050405020304" pitchFamily="18" charset="0"/>
              </a:rPr>
              <a:t> </a:t>
            </a:r>
            <a:r>
              <a:rPr lang="en-US" sz="3400" dirty="0" smtClean="0">
                <a:solidFill>
                  <a:srgbClr val="000000"/>
                </a:solidFill>
                <a:cs typeface="Times New Roman" panose="02020603050405020304" pitchFamily="18" charset="0"/>
              </a:rPr>
              <a:t>of the 65 </a:t>
            </a:r>
            <a:r>
              <a:rPr lang="en-US" sz="3400" dirty="0">
                <a:solidFill>
                  <a:srgbClr val="000000"/>
                </a:solidFill>
                <a:cs typeface="Times New Roman" panose="02020603050405020304" pitchFamily="18" charset="0"/>
              </a:rPr>
              <a:t>responses </a:t>
            </a:r>
            <a:r>
              <a:rPr lang="en-US" sz="3400" dirty="0" smtClean="0">
                <a:solidFill>
                  <a:srgbClr val="000000"/>
                </a:solidFill>
                <a:cs typeface="Times New Roman" panose="02020603050405020304" pitchFamily="18" charset="0"/>
              </a:rPr>
              <a:t>came </a:t>
            </a:r>
            <a:r>
              <a:rPr lang="en-US" sz="3400" dirty="0">
                <a:solidFill>
                  <a:srgbClr val="000000"/>
                </a:solidFill>
                <a:cs typeface="Times New Roman" panose="02020603050405020304" pitchFamily="18" charset="0"/>
              </a:rPr>
              <a:t>from the metro-Atlanta area (Fulton, Dekalb, Cobb, and </a:t>
            </a:r>
            <a:r>
              <a:rPr lang="en-US" sz="3400" dirty="0" smtClean="0">
                <a:solidFill>
                  <a:srgbClr val="000000"/>
                </a:solidFill>
                <a:cs typeface="Times New Roman" panose="02020603050405020304" pitchFamily="18" charset="0"/>
              </a:rPr>
              <a:t>Gwinnett Counties)</a:t>
            </a:r>
            <a:r>
              <a:rPr lang="en-US" sz="3400" dirty="0">
                <a:solidFill>
                  <a:srgbClr val="000000"/>
                </a:solidFill>
                <a:cs typeface="Times New Roman" panose="02020603050405020304" pitchFamily="18" charset="0"/>
              </a:rPr>
              <a:t>.</a:t>
            </a:r>
          </a:p>
          <a:p>
            <a:pPr algn="just"/>
            <a:endParaRPr lang="en-US" sz="3400" dirty="0">
              <a:solidFill>
                <a:schemeClr val="tx1">
                  <a:lumMod val="75000"/>
                </a:schemeClr>
              </a:solidFill>
              <a:latin typeface="+mn-lt"/>
            </a:endParaRPr>
          </a:p>
          <a:p>
            <a:pPr algn="just"/>
            <a:endParaRPr lang="en-US" sz="3400" dirty="0" smtClean="0">
              <a:solidFill>
                <a:schemeClr val="tx1">
                  <a:lumMod val="75000"/>
                </a:schemeClr>
              </a:solidFill>
              <a:latin typeface="+mn-lt"/>
            </a:endParaRPr>
          </a:p>
        </p:txBody>
      </p:sp>
      <p:graphicFrame>
        <p:nvGraphicFramePr>
          <p:cNvPr id="230" name="Table 229"/>
          <p:cNvGraphicFramePr>
            <a:graphicFrameLocks noGrp="1"/>
          </p:cNvGraphicFramePr>
          <p:nvPr>
            <p:extLst>
              <p:ext uri="{D42A27DB-BD31-4B8C-83A1-F6EECF244321}">
                <p14:modId xmlns:p14="http://schemas.microsoft.com/office/powerpoint/2010/main" val="653834975"/>
              </p:ext>
            </p:extLst>
          </p:nvPr>
        </p:nvGraphicFramePr>
        <p:xfrm>
          <a:off x="24955136" y="6449407"/>
          <a:ext cx="13529156" cy="9751761"/>
        </p:xfrm>
        <a:graphic>
          <a:graphicData uri="http://schemas.openxmlformats.org/drawingml/2006/table">
            <a:tbl>
              <a:tblPr firstRow="1" firstCol="1" bandRow="1">
                <a:tableStyleId>{5940675A-B579-460E-94D1-54222C63F5DA}</a:tableStyleId>
              </a:tblPr>
              <a:tblGrid>
                <a:gridCol w="5636224">
                  <a:extLst>
                    <a:ext uri="{9D8B030D-6E8A-4147-A177-3AD203B41FA5}">
                      <a16:colId xmlns:a16="http://schemas.microsoft.com/office/drawing/2014/main" xmlns="" val="998322443"/>
                    </a:ext>
                  </a:extLst>
                </a:gridCol>
                <a:gridCol w="2480184">
                  <a:extLst>
                    <a:ext uri="{9D8B030D-6E8A-4147-A177-3AD203B41FA5}">
                      <a16:colId xmlns:a16="http://schemas.microsoft.com/office/drawing/2014/main" xmlns="" val="930185879"/>
                    </a:ext>
                  </a:extLst>
                </a:gridCol>
                <a:gridCol w="2293113">
                  <a:extLst>
                    <a:ext uri="{9D8B030D-6E8A-4147-A177-3AD203B41FA5}">
                      <a16:colId xmlns:a16="http://schemas.microsoft.com/office/drawing/2014/main" xmlns="" val="3741597011"/>
                    </a:ext>
                  </a:extLst>
                </a:gridCol>
                <a:gridCol w="3119635">
                  <a:extLst>
                    <a:ext uri="{9D8B030D-6E8A-4147-A177-3AD203B41FA5}">
                      <a16:colId xmlns:a16="http://schemas.microsoft.com/office/drawing/2014/main" xmlns="" val="3121493629"/>
                    </a:ext>
                  </a:extLst>
                </a:gridCol>
              </a:tblGrid>
              <a:tr h="818527">
                <a:tc>
                  <a:txBody>
                    <a:bodyPr/>
                    <a:lstStyle/>
                    <a:p>
                      <a:pPr marL="0" marR="0">
                        <a:lnSpc>
                          <a:spcPct val="107000"/>
                        </a:lnSpc>
                        <a:spcBef>
                          <a:spcPts val="0"/>
                        </a:spcBef>
                        <a:spcAft>
                          <a:spcPts val="0"/>
                        </a:spcAft>
                      </a:pPr>
                      <a:r>
                        <a:rPr lang="en-US" sz="2600" dirty="0">
                          <a:solidFill>
                            <a:srgbClr val="000000"/>
                          </a:solidFill>
                          <a:effectLst/>
                          <a:latin typeface="Calibri"/>
                          <a:cs typeface="Calibri"/>
                        </a:rPr>
                        <a:t> </a:t>
                      </a:r>
                      <a:endParaRPr lang="en-US" sz="2600" dirty="0">
                        <a:solidFill>
                          <a:srgbClr val="000000"/>
                        </a:solidFill>
                        <a:effectLst/>
                        <a:latin typeface="Calibri"/>
                        <a:ea typeface="Calibri" panose="020F0502020204030204" pitchFamily="34" charset="0"/>
                        <a:cs typeface="Calibri"/>
                      </a:endParaRPr>
                    </a:p>
                  </a:txBody>
                  <a:tcPr marL="68580" marR="68580" marT="0" marB="0"/>
                </a:tc>
                <a:tc>
                  <a:txBody>
                    <a:bodyPr/>
                    <a:lstStyle/>
                    <a:p>
                      <a:pPr marL="0" marR="0" algn="ctr">
                        <a:lnSpc>
                          <a:spcPct val="107000"/>
                        </a:lnSpc>
                        <a:spcBef>
                          <a:spcPts val="0"/>
                        </a:spcBef>
                        <a:spcAft>
                          <a:spcPts val="0"/>
                        </a:spcAft>
                      </a:pPr>
                      <a:r>
                        <a:rPr lang="en-US" sz="2600" dirty="0">
                          <a:solidFill>
                            <a:srgbClr val="000000"/>
                          </a:solidFill>
                          <a:effectLst/>
                          <a:latin typeface="Calibri"/>
                          <a:cs typeface="Calibri"/>
                        </a:rPr>
                        <a:t>Disagree</a:t>
                      </a:r>
                      <a:r>
                        <a:rPr lang="en-US" sz="2600" dirty="0" smtClean="0">
                          <a:solidFill>
                            <a:srgbClr val="000000"/>
                          </a:solidFill>
                          <a:effectLst/>
                          <a:latin typeface="Calibri"/>
                          <a:cs typeface="Calibri"/>
                        </a:rPr>
                        <a:t>/Strongly </a:t>
                      </a:r>
                      <a:r>
                        <a:rPr lang="en-US" sz="2600" dirty="0">
                          <a:solidFill>
                            <a:srgbClr val="000000"/>
                          </a:solidFill>
                          <a:effectLst/>
                          <a:latin typeface="Calibri"/>
                          <a:cs typeface="Calibri"/>
                        </a:rPr>
                        <a:t>Disagree</a:t>
                      </a:r>
                      <a:endParaRPr lang="en-US" sz="2600" dirty="0">
                        <a:solidFill>
                          <a:srgbClr val="000000"/>
                        </a:solidFill>
                        <a:effectLst/>
                        <a:latin typeface="Calibri"/>
                        <a:ea typeface="Calibri" panose="020F0502020204030204" pitchFamily="34" charset="0"/>
                        <a:cs typeface="Calibri"/>
                      </a:endParaRPr>
                    </a:p>
                  </a:txBody>
                  <a:tcPr marL="68580" marR="68580" marT="0" marB="0"/>
                </a:tc>
                <a:tc>
                  <a:txBody>
                    <a:bodyPr/>
                    <a:lstStyle/>
                    <a:p>
                      <a:pPr marL="0" marR="0" algn="ctr">
                        <a:lnSpc>
                          <a:spcPct val="107000"/>
                        </a:lnSpc>
                        <a:spcBef>
                          <a:spcPts val="0"/>
                        </a:spcBef>
                        <a:spcAft>
                          <a:spcPts val="0"/>
                        </a:spcAft>
                      </a:pPr>
                      <a:r>
                        <a:rPr lang="en-US" sz="2600" dirty="0">
                          <a:solidFill>
                            <a:srgbClr val="000000"/>
                          </a:solidFill>
                          <a:effectLst/>
                          <a:latin typeface="Calibri"/>
                          <a:cs typeface="Calibri"/>
                        </a:rPr>
                        <a:t>Neutral</a:t>
                      </a:r>
                      <a:endParaRPr lang="en-US" sz="2600" dirty="0">
                        <a:solidFill>
                          <a:srgbClr val="000000"/>
                        </a:solidFill>
                        <a:effectLst/>
                        <a:latin typeface="Calibri"/>
                        <a:ea typeface="Calibri" panose="020F0502020204030204" pitchFamily="34" charset="0"/>
                        <a:cs typeface="Calibri"/>
                      </a:endParaRPr>
                    </a:p>
                  </a:txBody>
                  <a:tcPr marL="68580" marR="68580" marT="0" marB="0"/>
                </a:tc>
                <a:tc>
                  <a:txBody>
                    <a:bodyPr/>
                    <a:lstStyle/>
                    <a:p>
                      <a:pPr marL="0" marR="0" algn="ctr">
                        <a:lnSpc>
                          <a:spcPct val="107000"/>
                        </a:lnSpc>
                        <a:spcBef>
                          <a:spcPts val="0"/>
                        </a:spcBef>
                        <a:spcAft>
                          <a:spcPts val="0"/>
                        </a:spcAft>
                      </a:pPr>
                      <a:r>
                        <a:rPr lang="en-US" sz="2600" dirty="0">
                          <a:solidFill>
                            <a:srgbClr val="000000"/>
                          </a:solidFill>
                          <a:effectLst/>
                          <a:latin typeface="Calibri"/>
                          <a:cs typeface="Calibri"/>
                        </a:rPr>
                        <a:t>Strongly Agree/Agree</a:t>
                      </a:r>
                      <a:endParaRPr lang="en-US" sz="2600" dirty="0">
                        <a:solidFill>
                          <a:srgbClr val="000000"/>
                        </a:solidFill>
                        <a:effectLst/>
                        <a:latin typeface="Calibri"/>
                        <a:ea typeface="Calibri" panose="020F0502020204030204" pitchFamily="34" charset="0"/>
                        <a:cs typeface="Calibri"/>
                      </a:endParaRPr>
                    </a:p>
                  </a:txBody>
                  <a:tcPr marL="68580" marR="68580" marT="0" marB="0"/>
                </a:tc>
                <a:extLst>
                  <a:ext uri="{0D108BD9-81ED-4DB2-BD59-A6C34878D82A}">
                    <a16:rowId xmlns:a16="http://schemas.microsoft.com/office/drawing/2014/main" xmlns="" val="1459213587"/>
                  </a:ext>
                </a:extLst>
              </a:tr>
              <a:tr h="1122519">
                <a:tc>
                  <a:txBody>
                    <a:bodyPr/>
                    <a:lstStyle/>
                    <a:p>
                      <a:pPr marL="0" marR="0">
                        <a:lnSpc>
                          <a:spcPct val="107000"/>
                        </a:lnSpc>
                        <a:spcBef>
                          <a:spcPts val="0"/>
                        </a:spcBef>
                        <a:spcAft>
                          <a:spcPts val="0"/>
                        </a:spcAft>
                      </a:pPr>
                      <a:r>
                        <a:rPr lang="en-US" sz="2600" dirty="0">
                          <a:solidFill>
                            <a:srgbClr val="000000"/>
                          </a:solidFill>
                          <a:effectLst/>
                          <a:latin typeface="Calibri"/>
                          <a:cs typeface="Calibri"/>
                        </a:rPr>
                        <a:t>Adolescent and young women would not be interested in IUDs or Implants</a:t>
                      </a:r>
                      <a:endParaRPr lang="en-US" sz="2600" dirty="0">
                        <a:solidFill>
                          <a:srgbClr val="000000"/>
                        </a:solidFill>
                        <a:effectLst/>
                        <a:latin typeface="Calibri"/>
                        <a:ea typeface="Calibri" panose="020F0502020204030204" pitchFamily="34" charset="0"/>
                        <a:cs typeface="Calibri"/>
                      </a:endParaRPr>
                    </a:p>
                  </a:txBody>
                  <a:tcPr marL="68580" marR="68580" marT="0" marB="0"/>
                </a:tc>
                <a:tc>
                  <a:txBody>
                    <a:bodyPr/>
                    <a:lstStyle/>
                    <a:p>
                      <a:pPr marL="0" marR="0" algn="ctr">
                        <a:lnSpc>
                          <a:spcPct val="107000"/>
                        </a:lnSpc>
                        <a:spcBef>
                          <a:spcPts val="0"/>
                        </a:spcBef>
                        <a:spcAft>
                          <a:spcPts val="0"/>
                        </a:spcAft>
                      </a:pPr>
                      <a:r>
                        <a:rPr lang="en-US" sz="2600" dirty="0">
                          <a:solidFill>
                            <a:srgbClr val="000000"/>
                          </a:solidFill>
                          <a:effectLst/>
                          <a:latin typeface="Calibri"/>
                          <a:cs typeface="Calibri"/>
                        </a:rPr>
                        <a:t>77.4%</a:t>
                      </a:r>
                    </a:p>
                    <a:p>
                      <a:pPr marL="0" marR="0" algn="ctr">
                        <a:lnSpc>
                          <a:spcPct val="107000"/>
                        </a:lnSpc>
                        <a:spcBef>
                          <a:spcPts val="0"/>
                        </a:spcBef>
                        <a:spcAft>
                          <a:spcPts val="0"/>
                        </a:spcAft>
                      </a:pPr>
                      <a:r>
                        <a:rPr lang="en-US" sz="2600" dirty="0">
                          <a:solidFill>
                            <a:srgbClr val="000000"/>
                          </a:solidFill>
                          <a:effectLst/>
                          <a:latin typeface="Calibri"/>
                          <a:cs typeface="Calibri"/>
                        </a:rPr>
                        <a:t> </a:t>
                      </a:r>
                    </a:p>
                    <a:p>
                      <a:pPr marL="0" marR="0" algn="ctr">
                        <a:lnSpc>
                          <a:spcPct val="107000"/>
                        </a:lnSpc>
                        <a:spcBef>
                          <a:spcPts val="0"/>
                        </a:spcBef>
                        <a:spcAft>
                          <a:spcPts val="0"/>
                        </a:spcAft>
                      </a:pPr>
                      <a:r>
                        <a:rPr lang="en-US" sz="2600" dirty="0">
                          <a:solidFill>
                            <a:srgbClr val="000000"/>
                          </a:solidFill>
                          <a:effectLst/>
                          <a:latin typeface="Calibri"/>
                          <a:cs typeface="Calibri"/>
                        </a:rPr>
                        <a:t> </a:t>
                      </a:r>
                      <a:endParaRPr lang="en-US" sz="2600" dirty="0">
                        <a:solidFill>
                          <a:srgbClr val="000000"/>
                        </a:solidFill>
                        <a:effectLst/>
                        <a:latin typeface="Calibri"/>
                        <a:ea typeface="Calibri" panose="020F0502020204030204" pitchFamily="34" charset="0"/>
                        <a:cs typeface="Calibri"/>
                      </a:endParaRPr>
                    </a:p>
                  </a:txBody>
                  <a:tcPr marL="68580" marR="68580" marT="0" marB="0"/>
                </a:tc>
                <a:tc>
                  <a:txBody>
                    <a:bodyPr/>
                    <a:lstStyle/>
                    <a:p>
                      <a:pPr marL="0" marR="0" algn="ctr">
                        <a:lnSpc>
                          <a:spcPct val="107000"/>
                        </a:lnSpc>
                        <a:spcBef>
                          <a:spcPts val="0"/>
                        </a:spcBef>
                        <a:spcAft>
                          <a:spcPts val="0"/>
                        </a:spcAft>
                      </a:pPr>
                      <a:r>
                        <a:rPr lang="en-US" sz="2600" dirty="0">
                          <a:solidFill>
                            <a:srgbClr val="000000"/>
                          </a:solidFill>
                          <a:effectLst/>
                          <a:latin typeface="Calibri"/>
                          <a:cs typeface="Calibri"/>
                        </a:rPr>
                        <a:t>16.1%</a:t>
                      </a:r>
                      <a:endParaRPr lang="en-US" sz="2600" dirty="0">
                        <a:solidFill>
                          <a:srgbClr val="000000"/>
                        </a:solidFill>
                        <a:effectLst/>
                        <a:latin typeface="Calibri"/>
                        <a:ea typeface="Calibri" panose="020F0502020204030204" pitchFamily="34" charset="0"/>
                        <a:cs typeface="Calibri"/>
                      </a:endParaRPr>
                    </a:p>
                  </a:txBody>
                  <a:tcPr marL="68580" marR="68580" marT="0" marB="0"/>
                </a:tc>
                <a:tc>
                  <a:txBody>
                    <a:bodyPr/>
                    <a:lstStyle/>
                    <a:p>
                      <a:pPr marL="0" marR="0" algn="ctr">
                        <a:lnSpc>
                          <a:spcPct val="107000"/>
                        </a:lnSpc>
                        <a:spcBef>
                          <a:spcPts val="0"/>
                        </a:spcBef>
                        <a:spcAft>
                          <a:spcPts val="0"/>
                        </a:spcAft>
                      </a:pPr>
                      <a:r>
                        <a:rPr lang="en-US" sz="2600" dirty="0">
                          <a:solidFill>
                            <a:srgbClr val="000000"/>
                          </a:solidFill>
                          <a:effectLst/>
                          <a:latin typeface="Calibri"/>
                          <a:cs typeface="Calibri"/>
                        </a:rPr>
                        <a:t>6.5%</a:t>
                      </a:r>
                      <a:endParaRPr lang="en-US" sz="2600" dirty="0">
                        <a:solidFill>
                          <a:srgbClr val="000000"/>
                        </a:solidFill>
                        <a:effectLst/>
                        <a:latin typeface="Calibri"/>
                        <a:ea typeface="Calibri" panose="020F0502020204030204" pitchFamily="34" charset="0"/>
                        <a:cs typeface="Calibri"/>
                      </a:endParaRPr>
                    </a:p>
                  </a:txBody>
                  <a:tcPr marL="68580" marR="68580" marT="0" marB="0"/>
                </a:tc>
                <a:extLst>
                  <a:ext uri="{0D108BD9-81ED-4DB2-BD59-A6C34878D82A}">
                    <a16:rowId xmlns:a16="http://schemas.microsoft.com/office/drawing/2014/main" xmlns="" val="2664687498"/>
                  </a:ext>
                </a:extLst>
              </a:tr>
              <a:tr h="1122519">
                <a:tc>
                  <a:txBody>
                    <a:bodyPr/>
                    <a:lstStyle/>
                    <a:p>
                      <a:pPr marL="0" marR="0">
                        <a:lnSpc>
                          <a:spcPct val="107000"/>
                        </a:lnSpc>
                        <a:spcBef>
                          <a:spcPts val="0"/>
                        </a:spcBef>
                        <a:spcAft>
                          <a:spcPts val="0"/>
                        </a:spcAft>
                      </a:pPr>
                      <a:r>
                        <a:rPr lang="en-US" sz="2600" dirty="0">
                          <a:solidFill>
                            <a:srgbClr val="000000"/>
                          </a:solidFill>
                          <a:effectLst/>
                          <a:latin typeface="Calibri"/>
                          <a:cs typeface="Calibri"/>
                        </a:rPr>
                        <a:t>Adolescent and young women would want the IUD or implant removed if I put it in</a:t>
                      </a:r>
                      <a:endParaRPr lang="en-US" sz="2600" dirty="0">
                        <a:solidFill>
                          <a:srgbClr val="000000"/>
                        </a:solidFill>
                        <a:effectLst/>
                        <a:latin typeface="Calibri"/>
                        <a:ea typeface="Calibri" panose="020F0502020204030204" pitchFamily="34" charset="0"/>
                        <a:cs typeface="Calibri"/>
                      </a:endParaRPr>
                    </a:p>
                  </a:txBody>
                  <a:tcPr marL="68580" marR="68580" marT="0" marB="0"/>
                </a:tc>
                <a:tc>
                  <a:txBody>
                    <a:bodyPr/>
                    <a:lstStyle/>
                    <a:p>
                      <a:pPr marL="0" marR="0" algn="ctr">
                        <a:lnSpc>
                          <a:spcPct val="107000"/>
                        </a:lnSpc>
                        <a:spcBef>
                          <a:spcPts val="0"/>
                        </a:spcBef>
                        <a:spcAft>
                          <a:spcPts val="0"/>
                        </a:spcAft>
                      </a:pPr>
                      <a:r>
                        <a:rPr lang="en-US" sz="2600" dirty="0">
                          <a:solidFill>
                            <a:srgbClr val="000000"/>
                          </a:solidFill>
                          <a:effectLst/>
                          <a:latin typeface="Calibri"/>
                          <a:cs typeface="Calibri"/>
                        </a:rPr>
                        <a:t>40.9%</a:t>
                      </a:r>
                      <a:endParaRPr lang="en-US" sz="2600" dirty="0">
                        <a:solidFill>
                          <a:srgbClr val="000000"/>
                        </a:solidFill>
                        <a:effectLst/>
                        <a:latin typeface="Calibri"/>
                        <a:ea typeface="Calibri" panose="020F0502020204030204" pitchFamily="34" charset="0"/>
                        <a:cs typeface="Calibri"/>
                      </a:endParaRPr>
                    </a:p>
                  </a:txBody>
                  <a:tcPr marL="68580" marR="68580" marT="0" marB="0"/>
                </a:tc>
                <a:tc>
                  <a:txBody>
                    <a:bodyPr/>
                    <a:lstStyle/>
                    <a:p>
                      <a:pPr marL="0" marR="0" algn="ctr">
                        <a:lnSpc>
                          <a:spcPct val="107000"/>
                        </a:lnSpc>
                        <a:spcBef>
                          <a:spcPts val="0"/>
                        </a:spcBef>
                        <a:spcAft>
                          <a:spcPts val="0"/>
                        </a:spcAft>
                      </a:pPr>
                      <a:r>
                        <a:rPr lang="en-US" sz="2600" dirty="0">
                          <a:solidFill>
                            <a:srgbClr val="000000"/>
                          </a:solidFill>
                          <a:effectLst/>
                          <a:latin typeface="Calibri"/>
                          <a:cs typeface="Calibri"/>
                        </a:rPr>
                        <a:t>44.26%</a:t>
                      </a:r>
                      <a:endParaRPr lang="en-US" sz="2600" dirty="0">
                        <a:solidFill>
                          <a:srgbClr val="000000"/>
                        </a:solidFill>
                        <a:effectLst/>
                        <a:latin typeface="Calibri"/>
                        <a:ea typeface="Calibri" panose="020F0502020204030204" pitchFamily="34" charset="0"/>
                        <a:cs typeface="Calibri"/>
                      </a:endParaRPr>
                    </a:p>
                  </a:txBody>
                  <a:tcPr marL="68580" marR="68580" marT="0" marB="0"/>
                </a:tc>
                <a:tc>
                  <a:txBody>
                    <a:bodyPr/>
                    <a:lstStyle/>
                    <a:p>
                      <a:pPr marL="0" marR="0" algn="ctr">
                        <a:lnSpc>
                          <a:spcPct val="107000"/>
                        </a:lnSpc>
                        <a:spcBef>
                          <a:spcPts val="0"/>
                        </a:spcBef>
                        <a:spcAft>
                          <a:spcPts val="0"/>
                        </a:spcAft>
                      </a:pPr>
                      <a:r>
                        <a:rPr lang="en-US" sz="2600" dirty="0">
                          <a:solidFill>
                            <a:srgbClr val="000000"/>
                          </a:solidFill>
                          <a:effectLst/>
                          <a:latin typeface="Calibri"/>
                          <a:cs typeface="Calibri"/>
                        </a:rPr>
                        <a:t>14.76%</a:t>
                      </a:r>
                      <a:endParaRPr lang="en-US" sz="2600" dirty="0">
                        <a:solidFill>
                          <a:srgbClr val="000000"/>
                        </a:solidFill>
                        <a:effectLst/>
                        <a:latin typeface="Calibri"/>
                        <a:ea typeface="Calibri" panose="020F0502020204030204" pitchFamily="34" charset="0"/>
                        <a:cs typeface="Calibri"/>
                      </a:endParaRPr>
                    </a:p>
                  </a:txBody>
                  <a:tcPr marL="68580" marR="68580" marT="0" marB="0"/>
                </a:tc>
                <a:extLst>
                  <a:ext uri="{0D108BD9-81ED-4DB2-BD59-A6C34878D82A}">
                    <a16:rowId xmlns:a16="http://schemas.microsoft.com/office/drawing/2014/main" xmlns="" val="729354734"/>
                  </a:ext>
                </a:extLst>
              </a:tr>
              <a:tr h="1122519">
                <a:tc>
                  <a:txBody>
                    <a:bodyPr/>
                    <a:lstStyle/>
                    <a:p>
                      <a:pPr marL="0" marR="0">
                        <a:lnSpc>
                          <a:spcPct val="107000"/>
                        </a:lnSpc>
                        <a:spcBef>
                          <a:spcPts val="0"/>
                        </a:spcBef>
                        <a:spcAft>
                          <a:spcPts val="0"/>
                        </a:spcAft>
                      </a:pPr>
                      <a:r>
                        <a:rPr lang="en-US" sz="2600" dirty="0">
                          <a:solidFill>
                            <a:srgbClr val="000000"/>
                          </a:solidFill>
                          <a:effectLst/>
                          <a:latin typeface="Calibri"/>
                          <a:cs typeface="Calibri"/>
                        </a:rPr>
                        <a:t>Adolescent and young women who use IUDs or implants are more likely to have sex without a condom</a:t>
                      </a:r>
                      <a:endParaRPr lang="en-US" sz="2600" dirty="0">
                        <a:solidFill>
                          <a:srgbClr val="000000"/>
                        </a:solidFill>
                        <a:effectLst/>
                        <a:latin typeface="Calibri"/>
                        <a:ea typeface="Calibri" panose="020F0502020204030204" pitchFamily="34" charset="0"/>
                        <a:cs typeface="Calibri"/>
                      </a:endParaRPr>
                    </a:p>
                  </a:txBody>
                  <a:tcPr marL="68580" marR="68580" marT="0" marB="0"/>
                </a:tc>
                <a:tc>
                  <a:txBody>
                    <a:bodyPr/>
                    <a:lstStyle/>
                    <a:p>
                      <a:pPr marL="0" marR="0" algn="ctr">
                        <a:lnSpc>
                          <a:spcPct val="107000"/>
                        </a:lnSpc>
                        <a:spcBef>
                          <a:spcPts val="0"/>
                        </a:spcBef>
                        <a:spcAft>
                          <a:spcPts val="0"/>
                        </a:spcAft>
                      </a:pPr>
                      <a:r>
                        <a:rPr lang="en-US" sz="2600" dirty="0">
                          <a:solidFill>
                            <a:srgbClr val="000000"/>
                          </a:solidFill>
                          <a:effectLst/>
                          <a:latin typeface="Calibri"/>
                          <a:cs typeface="Calibri"/>
                        </a:rPr>
                        <a:t>37.7%</a:t>
                      </a:r>
                      <a:endParaRPr lang="en-US" sz="2600" dirty="0">
                        <a:solidFill>
                          <a:srgbClr val="000000"/>
                        </a:solidFill>
                        <a:effectLst/>
                        <a:latin typeface="Calibri"/>
                        <a:ea typeface="Calibri" panose="020F0502020204030204" pitchFamily="34" charset="0"/>
                        <a:cs typeface="Calibri"/>
                      </a:endParaRPr>
                    </a:p>
                  </a:txBody>
                  <a:tcPr marL="68580" marR="68580" marT="0" marB="0"/>
                </a:tc>
                <a:tc>
                  <a:txBody>
                    <a:bodyPr/>
                    <a:lstStyle/>
                    <a:p>
                      <a:pPr marL="0" marR="0" algn="ctr">
                        <a:lnSpc>
                          <a:spcPct val="107000"/>
                        </a:lnSpc>
                        <a:spcBef>
                          <a:spcPts val="0"/>
                        </a:spcBef>
                        <a:spcAft>
                          <a:spcPts val="0"/>
                        </a:spcAft>
                      </a:pPr>
                      <a:r>
                        <a:rPr lang="en-US" sz="2600" dirty="0">
                          <a:solidFill>
                            <a:srgbClr val="000000"/>
                          </a:solidFill>
                          <a:effectLst/>
                          <a:latin typeface="Calibri"/>
                          <a:cs typeface="Calibri"/>
                        </a:rPr>
                        <a:t>24.59%</a:t>
                      </a:r>
                      <a:endParaRPr lang="en-US" sz="2600" dirty="0">
                        <a:solidFill>
                          <a:srgbClr val="000000"/>
                        </a:solidFill>
                        <a:effectLst/>
                        <a:latin typeface="Calibri"/>
                        <a:ea typeface="Calibri" panose="020F0502020204030204" pitchFamily="34" charset="0"/>
                        <a:cs typeface="Calibri"/>
                      </a:endParaRPr>
                    </a:p>
                  </a:txBody>
                  <a:tcPr marL="68580" marR="68580" marT="0" marB="0"/>
                </a:tc>
                <a:tc>
                  <a:txBody>
                    <a:bodyPr/>
                    <a:lstStyle/>
                    <a:p>
                      <a:pPr marL="0" marR="0" algn="ctr">
                        <a:lnSpc>
                          <a:spcPct val="107000"/>
                        </a:lnSpc>
                        <a:spcBef>
                          <a:spcPts val="0"/>
                        </a:spcBef>
                        <a:spcAft>
                          <a:spcPts val="0"/>
                        </a:spcAft>
                      </a:pPr>
                      <a:r>
                        <a:rPr lang="en-US" sz="2600" dirty="0">
                          <a:solidFill>
                            <a:srgbClr val="000000"/>
                          </a:solidFill>
                          <a:effectLst/>
                          <a:latin typeface="Calibri"/>
                          <a:cs typeface="Calibri"/>
                        </a:rPr>
                        <a:t>37.72%</a:t>
                      </a:r>
                      <a:endParaRPr lang="en-US" sz="2600" dirty="0">
                        <a:solidFill>
                          <a:srgbClr val="000000"/>
                        </a:solidFill>
                        <a:effectLst/>
                        <a:latin typeface="Calibri"/>
                        <a:ea typeface="Calibri" panose="020F0502020204030204" pitchFamily="34" charset="0"/>
                        <a:cs typeface="Calibri"/>
                      </a:endParaRPr>
                    </a:p>
                  </a:txBody>
                  <a:tcPr marL="68580" marR="68580" marT="0" marB="0"/>
                </a:tc>
                <a:extLst>
                  <a:ext uri="{0D108BD9-81ED-4DB2-BD59-A6C34878D82A}">
                    <a16:rowId xmlns:a16="http://schemas.microsoft.com/office/drawing/2014/main" xmlns="" val="1425912284"/>
                  </a:ext>
                </a:extLst>
              </a:tr>
              <a:tr h="748346">
                <a:tc>
                  <a:txBody>
                    <a:bodyPr/>
                    <a:lstStyle/>
                    <a:p>
                      <a:pPr marL="0" marR="0">
                        <a:lnSpc>
                          <a:spcPct val="107000"/>
                        </a:lnSpc>
                        <a:spcBef>
                          <a:spcPts val="0"/>
                        </a:spcBef>
                        <a:spcAft>
                          <a:spcPts val="0"/>
                        </a:spcAft>
                      </a:pPr>
                      <a:r>
                        <a:rPr lang="en-US" sz="2600" b="0" dirty="0">
                          <a:solidFill>
                            <a:srgbClr val="000000"/>
                          </a:solidFill>
                          <a:effectLst/>
                          <a:latin typeface="Calibri"/>
                          <a:cs typeface="Calibri"/>
                        </a:rPr>
                        <a:t>You can use an IUD in a woman who has not been pregnant</a:t>
                      </a:r>
                      <a:endParaRPr lang="en-US" sz="2600" b="0" dirty="0">
                        <a:solidFill>
                          <a:srgbClr val="000000"/>
                        </a:solidFill>
                        <a:effectLst/>
                        <a:latin typeface="Calibri"/>
                        <a:ea typeface="Calibri" panose="020F0502020204030204" pitchFamily="34" charset="0"/>
                        <a:cs typeface="Calibri"/>
                      </a:endParaRPr>
                    </a:p>
                  </a:txBody>
                  <a:tcPr marL="68580" marR="68580" marT="0" marB="0"/>
                </a:tc>
                <a:tc>
                  <a:txBody>
                    <a:bodyPr/>
                    <a:lstStyle/>
                    <a:p>
                      <a:pPr marL="0" marR="0" algn="ctr">
                        <a:lnSpc>
                          <a:spcPct val="107000"/>
                        </a:lnSpc>
                        <a:spcBef>
                          <a:spcPts val="0"/>
                        </a:spcBef>
                        <a:spcAft>
                          <a:spcPts val="0"/>
                        </a:spcAft>
                      </a:pPr>
                      <a:r>
                        <a:rPr lang="en-US" sz="2600" b="1" dirty="0">
                          <a:solidFill>
                            <a:srgbClr val="000000"/>
                          </a:solidFill>
                          <a:effectLst/>
                          <a:latin typeface="Calibri"/>
                          <a:cs typeface="Calibri"/>
                        </a:rPr>
                        <a:t>14.52%</a:t>
                      </a:r>
                      <a:endParaRPr lang="en-US" sz="2600" b="1" dirty="0">
                        <a:solidFill>
                          <a:srgbClr val="000000"/>
                        </a:solidFill>
                        <a:effectLst/>
                        <a:latin typeface="Calibri"/>
                        <a:ea typeface="Calibri" panose="020F0502020204030204" pitchFamily="34" charset="0"/>
                        <a:cs typeface="Calibri"/>
                      </a:endParaRPr>
                    </a:p>
                  </a:txBody>
                  <a:tcPr marL="68580" marR="68580" marT="0" marB="0"/>
                </a:tc>
                <a:tc>
                  <a:txBody>
                    <a:bodyPr/>
                    <a:lstStyle/>
                    <a:p>
                      <a:pPr marL="0" marR="0" algn="ctr">
                        <a:lnSpc>
                          <a:spcPct val="107000"/>
                        </a:lnSpc>
                        <a:spcBef>
                          <a:spcPts val="0"/>
                        </a:spcBef>
                        <a:spcAft>
                          <a:spcPts val="0"/>
                        </a:spcAft>
                      </a:pPr>
                      <a:r>
                        <a:rPr lang="en-US" sz="2600" b="0" dirty="0">
                          <a:solidFill>
                            <a:srgbClr val="000000"/>
                          </a:solidFill>
                          <a:effectLst/>
                          <a:latin typeface="Calibri"/>
                          <a:cs typeface="Calibri"/>
                        </a:rPr>
                        <a:t>3.23%</a:t>
                      </a:r>
                      <a:endParaRPr lang="en-US" sz="2600" b="0" dirty="0">
                        <a:solidFill>
                          <a:srgbClr val="000000"/>
                        </a:solidFill>
                        <a:effectLst/>
                        <a:latin typeface="Calibri"/>
                        <a:ea typeface="Calibri" panose="020F0502020204030204" pitchFamily="34" charset="0"/>
                        <a:cs typeface="Calibri"/>
                      </a:endParaRPr>
                    </a:p>
                  </a:txBody>
                  <a:tcPr marL="68580" marR="68580" marT="0" marB="0"/>
                </a:tc>
                <a:tc>
                  <a:txBody>
                    <a:bodyPr/>
                    <a:lstStyle/>
                    <a:p>
                      <a:pPr marL="0" marR="0" algn="ctr">
                        <a:lnSpc>
                          <a:spcPct val="107000"/>
                        </a:lnSpc>
                        <a:spcBef>
                          <a:spcPts val="0"/>
                        </a:spcBef>
                        <a:spcAft>
                          <a:spcPts val="0"/>
                        </a:spcAft>
                      </a:pPr>
                      <a:r>
                        <a:rPr lang="en-US" sz="2600" b="0" dirty="0">
                          <a:solidFill>
                            <a:srgbClr val="000000"/>
                          </a:solidFill>
                          <a:effectLst/>
                          <a:latin typeface="Calibri"/>
                          <a:cs typeface="Calibri"/>
                        </a:rPr>
                        <a:t>82.26%</a:t>
                      </a:r>
                      <a:endParaRPr lang="en-US" sz="2600" b="0" dirty="0">
                        <a:solidFill>
                          <a:srgbClr val="000000"/>
                        </a:solidFill>
                        <a:effectLst/>
                        <a:latin typeface="Calibri"/>
                        <a:ea typeface="Calibri" panose="020F0502020204030204" pitchFamily="34" charset="0"/>
                        <a:cs typeface="Calibri"/>
                      </a:endParaRPr>
                    </a:p>
                  </a:txBody>
                  <a:tcPr marL="68580" marR="68580" marT="0" marB="0"/>
                </a:tc>
                <a:extLst>
                  <a:ext uri="{0D108BD9-81ED-4DB2-BD59-A6C34878D82A}">
                    <a16:rowId xmlns:a16="http://schemas.microsoft.com/office/drawing/2014/main" xmlns="" val="3594292253"/>
                  </a:ext>
                </a:extLst>
              </a:tr>
              <a:tr h="748346">
                <a:tc>
                  <a:txBody>
                    <a:bodyPr/>
                    <a:lstStyle/>
                    <a:p>
                      <a:pPr marL="0" marR="0">
                        <a:lnSpc>
                          <a:spcPct val="107000"/>
                        </a:lnSpc>
                        <a:spcBef>
                          <a:spcPts val="0"/>
                        </a:spcBef>
                        <a:spcAft>
                          <a:spcPts val="0"/>
                        </a:spcAft>
                      </a:pPr>
                      <a:r>
                        <a:rPr lang="en-US" sz="2600" b="0" dirty="0">
                          <a:solidFill>
                            <a:srgbClr val="000000"/>
                          </a:solidFill>
                          <a:effectLst/>
                          <a:latin typeface="Calibri"/>
                          <a:cs typeface="Calibri"/>
                        </a:rPr>
                        <a:t>You cannot use an IUD in a woman who has had an STD</a:t>
                      </a:r>
                      <a:endParaRPr lang="en-US" sz="2600" b="0" dirty="0">
                        <a:solidFill>
                          <a:srgbClr val="000000"/>
                        </a:solidFill>
                        <a:effectLst/>
                        <a:latin typeface="Calibri"/>
                        <a:ea typeface="Calibri" panose="020F0502020204030204" pitchFamily="34" charset="0"/>
                        <a:cs typeface="Calibri"/>
                      </a:endParaRPr>
                    </a:p>
                  </a:txBody>
                  <a:tcPr marL="68580" marR="68580" marT="0" marB="0"/>
                </a:tc>
                <a:tc>
                  <a:txBody>
                    <a:bodyPr/>
                    <a:lstStyle/>
                    <a:p>
                      <a:pPr marL="0" marR="0" algn="ctr">
                        <a:lnSpc>
                          <a:spcPct val="107000"/>
                        </a:lnSpc>
                        <a:spcBef>
                          <a:spcPts val="0"/>
                        </a:spcBef>
                        <a:spcAft>
                          <a:spcPts val="0"/>
                        </a:spcAft>
                      </a:pPr>
                      <a:r>
                        <a:rPr lang="en-US" sz="2600" b="0" dirty="0">
                          <a:solidFill>
                            <a:srgbClr val="000000"/>
                          </a:solidFill>
                          <a:effectLst/>
                          <a:latin typeface="Calibri"/>
                          <a:cs typeface="Calibri"/>
                        </a:rPr>
                        <a:t>75.8%</a:t>
                      </a:r>
                      <a:endParaRPr lang="en-US" sz="2600" b="0" dirty="0">
                        <a:solidFill>
                          <a:srgbClr val="000000"/>
                        </a:solidFill>
                        <a:effectLst/>
                        <a:latin typeface="Calibri"/>
                        <a:ea typeface="Calibri" panose="020F0502020204030204" pitchFamily="34" charset="0"/>
                        <a:cs typeface="Calibri"/>
                      </a:endParaRPr>
                    </a:p>
                  </a:txBody>
                  <a:tcPr marL="68580" marR="68580" marT="0" marB="0"/>
                </a:tc>
                <a:tc>
                  <a:txBody>
                    <a:bodyPr/>
                    <a:lstStyle/>
                    <a:p>
                      <a:pPr marL="0" marR="0" algn="ctr">
                        <a:lnSpc>
                          <a:spcPct val="107000"/>
                        </a:lnSpc>
                        <a:spcBef>
                          <a:spcPts val="0"/>
                        </a:spcBef>
                        <a:spcAft>
                          <a:spcPts val="0"/>
                        </a:spcAft>
                      </a:pPr>
                      <a:r>
                        <a:rPr lang="en-US" sz="2600" b="0" dirty="0">
                          <a:solidFill>
                            <a:srgbClr val="000000"/>
                          </a:solidFill>
                          <a:effectLst/>
                          <a:latin typeface="Calibri"/>
                          <a:cs typeface="Calibri"/>
                        </a:rPr>
                        <a:t>12.09%</a:t>
                      </a:r>
                      <a:endParaRPr lang="en-US" sz="2600" b="0" dirty="0">
                        <a:solidFill>
                          <a:srgbClr val="000000"/>
                        </a:solidFill>
                        <a:effectLst/>
                        <a:latin typeface="Calibri"/>
                        <a:ea typeface="Calibri" panose="020F0502020204030204" pitchFamily="34" charset="0"/>
                        <a:cs typeface="Calibri"/>
                      </a:endParaRPr>
                    </a:p>
                  </a:txBody>
                  <a:tcPr marL="68580" marR="68580" marT="0" marB="0"/>
                </a:tc>
                <a:tc>
                  <a:txBody>
                    <a:bodyPr/>
                    <a:lstStyle/>
                    <a:p>
                      <a:pPr marL="0" marR="0" algn="ctr">
                        <a:lnSpc>
                          <a:spcPct val="107000"/>
                        </a:lnSpc>
                        <a:spcBef>
                          <a:spcPts val="0"/>
                        </a:spcBef>
                        <a:spcAft>
                          <a:spcPts val="0"/>
                        </a:spcAft>
                      </a:pPr>
                      <a:r>
                        <a:rPr lang="en-US" sz="2600" b="1" dirty="0">
                          <a:solidFill>
                            <a:srgbClr val="000000"/>
                          </a:solidFill>
                          <a:effectLst/>
                          <a:latin typeface="Calibri"/>
                          <a:cs typeface="Calibri"/>
                        </a:rPr>
                        <a:t>11.29%</a:t>
                      </a:r>
                      <a:endParaRPr lang="en-US" sz="2600" b="1" dirty="0">
                        <a:solidFill>
                          <a:srgbClr val="000000"/>
                        </a:solidFill>
                        <a:effectLst/>
                        <a:latin typeface="Calibri"/>
                        <a:ea typeface="Calibri" panose="020F0502020204030204" pitchFamily="34" charset="0"/>
                        <a:cs typeface="Calibri"/>
                      </a:endParaRPr>
                    </a:p>
                  </a:txBody>
                  <a:tcPr marL="68580" marR="68580" marT="0" marB="0"/>
                </a:tc>
                <a:extLst>
                  <a:ext uri="{0D108BD9-81ED-4DB2-BD59-A6C34878D82A}">
                    <a16:rowId xmlns:a16="http://schemas.microsoft.com/office/drawing/2014/main" xmlns="" val="1117857892"/>
                  </a:ext>
                </a:extLst>
              </a:tr>
              <a:tr h="1122519">
                <a:tc>
                  <a:txBody>
                    <a:bodyPr/>
                    <a:lstStyle/>
                    <a:p>
                      <a:pPr marL="0" marR="0">
                        <a:lnSpc>
                          <a:spcPct val="107000"/>
                        </a:lnSpc>
                        <a:spcBef>
                          <a:spcPts val="0"/>
                        </a:spcBef>
                        <a:spcAft>
                          <a:spcPts val="0"/>
                        </a:spcAft>
                      </a:pPr>
                      <a:r>
                        <a:rPr lang="en-US" sz="2600" dirty="0">
                          <a:solidFill>
                            <a:srgbClr val="000000"/>
                          </a:solidFill>
                          <a:effectLst/>
                          <a:latin typeface="Calibri"/>
                          <a:cs typeface="Calibri"/>
                        </a:rPr>
                        <a:t>I don’t talk about IUDs and Implants with adolescent and young women because I don’t offer that service.</a:t>
                      </a:r>
                      <a:endParaRPr lang="en-US" sz="2600" dirty="0">
                        <a:solidFill>
                          <a:srgbClr val="000000"/>
                        </a:solidFill>
                        <a:effectLst/>
                        <a:latin typeface="Calibri"/>
                        <a:ea typeface="Calibri" panose="020F0502020204030204" pitchFamily="34" charset="0"/>
                        <a:cs typeface="Calibri"/>
                      </a:endParaRPr>
                    </a:p>
                  </a:txBody>
                  <a:tcPr marL="68580" marR="68580" marT="0" marB="0"/>
                </a:tc>
                <a:tc>
                  <a:txBody>
                    <a:bodyPr/>
                    <a:lstStyle/>
                    <a:p>
                      <a:pPr marL="0" marR="0" algn="ctr">
                        <a:lnSpc>
                          <a:spcPct val="107000"/>
                        </a:lnSpc>
                        <a:spcBef>
                          <a:spcPts val="0"/>
                        </a:spcBef>
                        <a:spcAft>
                          <a:spcPts val="0"/>
                        </a:spcAft>
                      </a:pPr>
                      <a:r>
                        <a:rPr lang="en-US" sz="2600" dirty="0">
                          <a:solidFill>
                            <a:srgbClr val="000000"/>
                          </a:solidFill>
                          <a:effectLst/>
                          <a:latin typeface="Calibri"/>
                          <a:cs typeface="Calibri"/>
                        </a:rPr>
                        <a:t>47.54%</a:t>
                      </a:r>
                      <a:endParaRPr lang="en-US" sz="2600" dirty="0">
                        <a:solidFill>
                          <a:srgbClr val="000000"/>
                        </a:solidFill>
                        <a:effectLst/>
                        <a:latin typeface="Calibri"/>
                        <a:ea typeface="Calibri" panose="020F0502020204030204" pitchFamily="34" charset="0"/>
                        <a:cs typeface="Calibri"/>
                      </a:endParaRPr>
                    </a:p>
                  </a:txBody>
                  <a:tcPr marL="68580" marR="68580" marT="0" marB="0"/>
                </a:tc>
                <a:tc>
                  <a:txBody>
                    <a:bodyPr/>
                    <a:lstStyle/>
                    <a:p>
                      <a:pPr marL="0" marR="0" algn="ctr">
                        <a:lnSpc>
                          <a:spcPct val="107000"/>
                        </a:lnSpc>
                        <a:spcBef>
                          <a:spcPts val="0"/>
                        </a:spcBef>
                        <a:spcAft>
                          <a:spcPts val="0"/>
                        </a:spcAft>
                      </a:pPr>
                      <a:r>
                        <a:rPr lang="en-US" sz="2600" dirty="0">
                          <a:solidFill>
                            <a:srgbClr val="000000"/>
                          </a:solidFill>
                          <a:effectLst/>
                          <a:latin typeface="Calibri"/>
                          <a:cs typeface="Calibri"/>
                        </a:rPr>
                        <a:t>11.48%</a:t>
                      </a:r>
                      <a:endParaRPr lang="en-US" sz="2600" dirty="0">
                        <a:solidFill>
                          <a:srgbClr val="000000"/>
                        </a:solidFill>
                        <a:effectLst/>
                        <a:latin typeface="Calibri"/>
                        <a:ea typeface="Calibri" panose="020F0502020204030204" pitchFamily="34" charset="0"/>
                        <a:cs typeface="Calibri"/>
                      </a:endParaRPr>
                    </a:p>
                  </a:txBody>
                  <a:tcPr marL="68580" marR="68580" marT="0" marB="0"/>
                </a:tc>
                <a:tc>
                  <a:txBody>
                    <a:bodyPr/>
                    <a:lstStyle/>
                    <a:p>
                      <a:pPr marL="0" marR="0" algn="ctr">
                        <a:lnSpc>
                          <a:spcPct val="107000"/>
                        </a:lnSpc>
                        <a:spcBef>
                          <a:spcPts val="0"/>
                        </a:spcBef>
                        <a:spcAft>
                          <a:spcPts val="0"/>
                        </a:spcAft>
                      </a:pPr>
                      <a:r>
                        <a:rPr lang="en-US" sz="2600" b="1" dirty="0">
                          <a:solidFill>
                            <a:srgbClr val="000000"/>
                          </a:solidFill>
                          <a:effectLst/>
                          <a:latin typeface="Calibri"/>
                          <a:cs typeface="Calibri"/>
                        </a:rPr>
                        <a:t>40.9%</a:t>
                      </a:r>
                      <a:endParaRPr lang="en-US" sz="2600" b="1" dirty="0">
                        <a:solidFill>
                          <a:srgbClr val="000000"/>
                        </a:solidFill>
                        <a:effectLst/>
                        <a:latin typeface="Calibri"/>
                        <a:ea typeface="Calibri" panose="020F0502020204030204" pitchFamily="34" charset="0"/>
                        <a:cs typeface="Calibri"/>
                      </a:endParaRPr>
                    </a:p>
                  </a:txBody>
                  <a:tcPr marL="68580" marR="68580" marT="0" marB="0"/>
                </a:tc>
                <a:extLst>
                  <a:ext uri="{0D108BD9-81ED-4DB2-BD59-A6C34878D82A}">
                    <a16:rowId xmlns:a16="http://schemas.microsoft.com/office/drawing/2014/main" xmlns="" val="2984152796"/>
                  </a:ext>
                </a:extLst>
              </a:tr>
              <a:tr h="1122519">
                <a:tc>
                  <a:txBody>
                    <a:bodyPr/>
                    <a:lstStyle/>
                    <a:p>
                      <a:pPr marL="0" marR="0">
                        <a:lnSpc>
                          <a:spcPct val="107000"/>
                        </a:lnSpc>
                        <a:spcBef>
                          <a:spcPts val="0"/>
                        </a:spcBef>
                        <a:spcAft>
                          <a:spcPts val="0"/>
                        </a:spcAft>
                      </a:pPr>
                      <a:r>
                        <a:rPr lang="en-US" sz="2600" b="0" dirty="0">
                          <a:solidFill>
                            <a:srgbClr val="000000"/>
                          </a:solidFill>
                          <a:effectLst/>
                          <a:latin typeface="Calibri"/>
                          <a:cs typeface="Calibri"/>
                        </a:rPr>
                        <a:t>I don’t think IUDs and implants are appropriate for adolescent and young women.</a:t>
                      </a:r>
                      <a:endParaRPr lang="en-US" sz="2600" b="0" dirty="0">
                        <a:solidFill>
                          <a:srgbClr val="000000"/>
                        </a:solidFill>
                        <a:effectLst/>
                        <a:latin typeface="Calibri"/>
                        <a:ea typeface="Calibri" panose="020F0502020204030204" pitchFamily="34" charset="0"/>
                        <a:cs typeface="Calibri"/>
                      </a:endParaRPr>
                    </a:p>
                  </a:txBody>
                  <a:tcPr marL="68580" marR="68580" marT="0" marB="0"/>
                </a:tc>
                <a:tc>
                  <a:txBody>
                    <a:bodyPr/>
                    <a:lstStyle/>
                    <a:p>
                      <a:pPr marL="0" marR="0" algn="ctr">
                        <a:lnSpc>
                          <a:spcPct val="107000"/>
                        </a:lnSpc>
                        <a:spcBef>
                          <a:spcPts val="0"/>
                        </a:spcBef>
                        <a:spcAft>
                          <a:spcPts val="0"/>
                        </a:spcAft>
                      </a:pPr>
                      <a:r>
                        <a:rPr lang="en-US" sz="2600" b="0" dirty="0">
                          <a:solidFill>
                            <a:srgbClr val="000000"/>
                          </a:solidFill>
                          <a:effectLst/>
                          <a:latin typeface="Calibri"/>
                          <a:cs typeface="Calibri"/>
                        </a:rPr>
                        <a:t>75.8%</a:t>
                      </a:r>
                      <a:endParaRPr lang="en-US" sz="2600" b="0" dirty="0">
                        <a:solidFill>
                          <a:srgbClr val="000000"/>
                        </a:solidFill>
                        <a:effectLst/>
                        <a:latin typeface="Calibri"/>
                        <a:ea typeface="Calibri" panose="020F0502020204030204" pitchFamily="34" charset="0"/>
                        <a:cs typeface="Calibri"/>
                      </a:endParaRPr>
                    </a:p>
                  </a:txBody>
                  <a:tcPr marL="68580" marR="68580" marT="0" marB="0"/>
                </a:tc>
                <a:tc>
                  <a:txBody>
                    <a:bodyPr/>
                    <a:lstStyle/>
                    <a:p>
                      <a:pPr marL="0" marR="0" algn="ctr">
                        <a:lnSpc>
                          <a:spcPct val="107000"/>
                        </a:lnSpc>
                        <a:spcBef>
                          <a:spcPts val="0"/>
                        </a:spcBef>
                        <a:spcAft>
                          <a:spcPts val="0"/>
                        </a:spcAft>
                      </a:pPr>
                      <a:r>
                        <a:rPr lang="en-US" sz="2600" b="0" dirty="0">
                          <a:solidFill>
                            <a:srgbClr val="000000"/>
                          </a:solidFill>
                          <a:effectLst/>
                          <a:latin typeface="Calibri"/>
                          <a:cs typeface="Calibri"/>
                        </a:rPr>
                        <a:t>14.52%</a:t>
                      </a:r>
                      <a:endParaRPr lang="en-US" sz="2600" b="0" dirty="0">
                        <a:solidFill>
                          <a:srgbClr val="000000"/>
                        </a:solidFill>
                        <a:effectLst/>
                        <a:latin typeface="Calibri"/>
                        <a:ea typeface="Calibri" panose="020F0502020204030204" pitchFamily="34" charset="0"/>
                        <a:cs typeface="Calibri"/>
                      </a:endParaRPr>
                    </a:p>
                  </a:txBody>
                  <a:tcPr marL="68580" marR="68580" marT="0" marB="0"/>
                </a:tc>
                <a:tc>
                  <a:txBody>
                    <a:bodyPr/>
                    <a:lstStyle/>
                    <a:p>
                      <a:pPr marL="0" marR="0" algn="ctr">
                        <a:lnSpc>
                          <a:spcPct val="107000"/>
                        </a:lnSpc>
                        <a:spcBef>
                          <a:spcPts val="0"/>
                        </a:spcBef>
                        <a:spcAft>
                          <a:spcPts val="0"/>
                        </a:spcAft>
                      </a:pPr>
                      <a:r>
                        <a:rPr lang="en-US" sz="2600" b="1" dirty="0">
                          <a:solidFill>
                            <a:srgbClr val="000000"/>
                          </a:solidFill>
                          <a:effectLst/>
                          <a:latin typeface="Calibri"/>
                          <a:cs typeface="Calibri"/>
                        </a:rPr>
                        <a:t>9.68%</a:t>
                      </a:r>
                      <a:endParaRPr lang="en-US" sz="2600" b="1" dirty="0">
                        <a:solidFill>
                          <a:srgbClr val="000000"/>
                        </a:solidFill>
                        <a:effectLst/>
                        <a:latin typeface="Calibri"/>
                        <a:ea typeface="Calibri" panose="020F0502020204030204" pitchFamily="34" charset="0"/>
                        <a:cs typeface="Calibri"/>
                      </a:endParaRPr>
                    </a:p>
                  </a:txBody>
                  <a:tcPr marL="68580" marR="68580" marT="0" marB="0"/>
                </a:tc>
                <a:extLst>
                  <a:ext uri="{0D108BD9-81ED-4DB2-BD59-A6C34878D82A}">
                    <a16:rowId xmlns:a16="http://schemas.microsoft.com/office/drawing/2014/main" xmlns="" val="3648538781"/>
                  </a:ext>
                </a:extLst>
              </a:tr>
              <a:tr h="748346">
                <a:tc>
                  <a:txBody>
                    <a:bodyPr/>
                    <a:lstStyle/>
                    <a:p>
                      <a:pPr marL="0" marR="0">
                        <a:lnSpc>
                          <a:spcPct val="107000"/>
                        </a:lnSpc>
                        <a:spcBef>
                          <a:spcPts val="0"/>
                        </a:spcBef>
                        <a:spcAft>
                          <a:spcPts val="0"/>
                        </a:spcAft>
                      </a:pPr>
                      <a:r>
                        <a:rPr lang="en-US" sz="2600" dirty="0">
                          <a:solidFill>
                            <a:srgbClr val="000000"/>
                          </a:solidFill>
                          <a:effectLst/>
                          <a:latin typeface="Calibri"/>
                          <a:cs typeface="Calibri"/>
                        </a:rPr>
                        <a:t>I let my personal beliefs guide the information I provide my patients</a:t>
                      </a:r>
                      <a:endParaRPr lang="en-US" sz="2600" dirty="0">
                        <a:solidFill>
                          <a:srgbClr val="000000"/>
                        </a:solidFill>
                        <a:effectLst/>
                        <a:latin typeface="Calibri"/>
                        <a:ea typeface="Calibri" panose="020F0502020204030204" pitchFamily="34" charset="0"/>
                        <a:cs typeface="Calibri"/>
                      </a:endParaRPr>
                    </a:p>
                  </a:txBody>
                  <a:tcPr marL="68580" marR="68580" marT="0" marB="0"/>
                </a:tc>
                <a:tc>
                  <a:txBody>
                    <a:bodyPr/>
                    <a:lstStyle/>
                    <a:p>
                      <a:pPr marL="0" marR="0" algn="ctr">
                        <a:lnSpc>
                          <a:spcPct val="107000"/>
                        </a:lnSpc>
                        <a:spcBef>
                          <a:spcPts val="0"/>
                        </a:spcBef>
                        <a:spcAft>
                          <a:spcPts val="0"/>
                        </a:spcAft>
                      </a:pPr>
                      <a:r>
                        <a:rPr lang="en-US" sz="2600" dirty="0">
                          <a:solidFill>
                            <a:srgbClr val="000000"/>
                          </a:solidFill>
                          <a:effectLst/>
                          <a:latin typeface="Calibri"/>
                          <a:cs typeface="Calibri"/>
                        </a:rPr>
                        <a:t>16.39%</a:t>
                      </a:r>
                      <a:endParaRPr lang="en-US" sz="2600" dirty="0">
                        <a:solidFill>
                          <a:srgbClr val="000000"/>
                        </a:solidFill>
                        <a:effectLst/>
                        <a:latin typeface="Calibri"/>
                        <a:ea typeface="Calibri" panose="020F0502020204030204" pitchFamily="34" charset="0"/>
                        <a:cs typeface="Calibri"/>
                      </a:endParaRPr>
                    </a:p>
                  </a:txBody>
                  <a:tcPr marL="68580" marR="68580" marT="0" marB="0"/>
                </a:tc>
                <a:tc>
                  <a:txBody>
                    <a:bodyPr/>
                    <a:lstStyle/>
                    <a:p>
                      <a:pPr marL="0" marR="0" algn="ctr">
                        <a:lnSpc>
                          <a:spcPct val="107000"/>
                        </a:lnSpc>
                        <a:spcBef>
                          <a:spcPts val="0"/>
                        </a:spcBef>
                        <a:spcAft>
                          <a:spcPts val="0"/>
                        </a:spcAft>
                      </a:pPr>
                      <a:r>
                        <a:rPr lang="en-US" sz="2600" dirty="0">
                          <a:solidFill>
                            <a:srgbClr val="000000"/>
                          </a:solidFill>
                          <a:effectLst/>
                          <a:latin typeface="Calibri"/>
                          <a:cs typeface="Calibri"/>
                        </a:rPr>
                        <a:t>16.39%</a:t>
                      </a:r>
                      <a:endParaRPr lang="en-US" sz="2600" dirty="0">
                        <a:solidFill>
                          <a:srgbClr val="000000"/>
                        </a:solidFill>
                        <a:effectLst/>
                        <a:latin typeface="Calibri"/>
                        <a:ea typeface="Calibri" panose="020F0502020204030204" pitchFamily="34" charset="0"/>
                        <a:cs typeface="Calibri"/>
                      </a:endParaRPr>
                    </a:p>
                  </a:txBody>
                  <a:tcPr marL="68580" marR="68580" marT="0" marB="0"/>
                </a:tc>
                <a:tc>
                  <a:txBody>
                    <a:bodyPr/>
                    <a:lstStyle/>
                    <a:p>
                      <a:pPr marL="0" marR="0" algn="ctr">
                        <a:lnSpc>
                          <a:spcPct val="107000"/>
                        </a:lnSpc>
                        <a:spcBef>
                          <a:spcPts val="0"/>
                        </a:spcBef>
                        <a:spcAft>
                          <a:spcPts val="0"/>
                        </a:spcAft>
                      </a:pPr>
                      <a:r>
                        <a:rPr lang="en-US" sz="2600" dirty="0">
                          <a:solidFill>
                            <a:srgbClr val="000000"/>
                          </a:solidFill>
                          <a:effectLst/>
                          <a:latin typeface="Calibri"/>
                          <a:cs typeface="Calibri"/>
                        </a:rPr>
                        <a:t>45.9%</a:t>
                      </a:r>
                      <a:endParaRPr lang="en-US" sz="2600" dirty="0">
                        <a:solidFill>
                          <a:srgbClr val="000000"/>
                        </a:solidFill>
                        <a:effectLst/>
                        <a:latin typeface="Calibri"/>
                        <a:ea typeface="Calibri" panose="020F0502020204030204" pitchFamily="34" charset="0"/>
                        <a:cs typeface="Calibri"/>
                      </a:endParaRPr>
                    </a:p>
                  </a:txBody>
                  <a:tcPr marL="68580" marR="68580" marT="0" marB="0"/>
                </a:tc>
                <a:extLst>
                  <a:ext uri="{0D108BD9-81ED-4DB2-BD59-A6C34878D82A}">
                    <a16:rowId xmlns:a16="http://schemas.microsoft.com/office/drawing/2014/main" xmlns="" val="4289235421"/>
                  </a:ext>
                </a:extLst>
              </a:tr>
            </a:tbl>
          </a:graphicData>
        </a:graphic>
      </p:graphicFrame>
      <p:graphicFrame>
        <p:nvGraphicFramePr>
          <p:cNvPr id="232" name="Table 231"/>
          <p:cNvGraphicFramePr>
            <a:graphicFrameLocks noGrp="1"/>
          </p:cNvGraphicFramePr>
          <p:nvPr>
            <p:extLst>
              <p:ext uri="{D42A27DB-BD31-4B8C-83A1-F6EECF244321}">
                <p14:modId xmlns:p14="http://schemas.microsoft.com/office/powerpoint/2010/main" val="4239791400"/>
              </p:ext>
            </p:extLst>
          </p:nvPr>
        </p:nvGraphicFramePr>
        <p:xfrm>
          <a:off x="24950642" y="19115898"/>
          <a:ext cx="13529155" cy="8110083"/>
        </p:xfrm>
        <a:graphic>
          <a:graphicData uri="http://schemas.openxmlformats.org/drawingml/2006/table">
            <a:tbl>
              <a:tblPr firstRow="1" firstCol="1" bandRow="1"/>
              <a:tblGrid>
                <a:gridCol w="4965038">
                  <a:extLst>
                    <a:ext uri="{9D8B030D-6E8A-4147-A177-3AD203B41FA5}">
                      <a16:colId xmlns:a16="http://schemas.microsoft.com/office/drawing/2014/main" xmlns="" val="3454816485"/>
                    </a:ext>
                  </a:extLst>
                </a:gridCol>
                <a:gridCol w="3315142">
                  <a:extLst>
                    <a:ext uri="{9D8B030D-6E8A-4147-A177-3AD203B41FA5}">
                      <a16:colId xmlns:a16="http://schemas.microsoft.com/office/drawing/2014/main" xmlns="" val="726189118"/>
                    </a:ext>
                  </a:extLst>
                </a:gridCol>
                <a:gridCol w="1795702">
                  <a:extLst>
                    <a:ext uri="{9D8B030D-6E8A-4147-A177-3AD203B41FA5}">
                      <a16:colId xmlns:a16="http://schemas.microsoft.com/office/drawing/2014/main" xmlns="" val="130587204"/>
                    </a:ext>
                  </a:extLst>
                </a:gridCol>
                <a:gridCol w="3453273">
                  <a:extLst>
                    <a:ext uri="{9D8B030D-6E8A-4147-A177-3AD203B41FA5}">
                      <a16:colId xmlns:a16="http://schemas.microsoft.com/office/drawing/2014/main" xmlns="" val="1451646199"/>
                    </a:ext>
                  </a:extLst>
                </a:gridCol>
              </a:tblGrid>
              <a:tr h="1118756">
                <a:tc>
                  <a:txBody>
                    <a:bodyPr/>
                    <a:lstStyle/>
                    <a:p>
                      <a:pPr marL="0" marR="0">
                        <a:lnSpc>
                          <a:spcPct val="107000"/>
                        </a:lnSpc>
                        <a:spcBef>
                          <a:spcPts val="0"/>
                        </a:spcBef>
                        <a:spcAft>
                          <a:spcPts val="0"/>
                        </a:spcAft>
                      </a:pPr>
                      <a:r>
                        <a:rPr lang="en-US" sz="2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2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Not </a:t>
                      </a:r>
                      <a:r>
                        <a:rPr lang="en-US" sz="2600"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all/</a:t>
                      </a:r>
                      <a:r>
                        <a:rPr lang="en-US" sz="2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a:t>
                      </a:r>
                      <a:r>
                        <a:rPr lang="en-US" sz="2600"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ot </a:t>
                      </a:r>
                      <a:r>
                        <a:rPr lang="en-US" sz="2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very helpful</a:t>
                      </a:r>
                      <a:endParaRPr lang="en-US" sz="2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Neither</a:t>
                      </a:r>
                      <a:endParaRPr lang="en-US" sz="2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Somewhat/Very helpful</a:t>
                      </a:r>
                      <a:endParaRPr lang="en-US" sz="2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03502782"/>
                  </a:ext>
                </a:extLst>
              </a:tr>
              <a:tr h="932176">
                <a:tc>
                  <a:txBody>
                    <a:bodyPr/>
                    <a:lstStyle/>
                    <a:p>
                      <a:pPr marL="0" marR="0">
                        <a:lnSpc>
                          <a:spcPct val="107000"/>
                        </a:lnSpc>
                        <a:spcBef>
                          <a:spcPts val="0"/>
                        </a:spcBef>
                        <a:spcAft>
                          <a:spcPts val="0"/>
                        </a:spcAft>
                      </a:pPr>
                      <a:r>
                        <a:rPr lang="en-US" sz="2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Confidentiality for contraception for teens</a:t>
                      </a:r>
                      <a:endParaRPr lang="en-US" sz="2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4.84%</a:t>
                      </a:r>
                      <a:endParaRPr lang="en-US" sz="2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8.05%</a:t>
                      </a:r>
                      <a:endParaRPr lang="en-US" sz="2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87.09%</a:t>
                      </a:r>
                      <a:endParaRPr lang="en-US" sz="26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229806267"/>
                  </a:ext>
                </a:extLst>
              </a:tr>
              <a:tr h="466089">
                <a:tc>
                  <a:txBody>
                    <a:bodyPr/>
                    <a:lstStyle/>
                    <a:p>
                      <a:pPr marL="0" marR="0">
                        <a:lnSpc>
                          <a:spcPct val="107000"/>
                        </a:lnSpc>
                        <a:spcBef>
                          <a:spcPts val="0"/>
                        </a:spcBef>
                        <a:spcAft>
                          <a:spcPts val="0"/>
                        </a:spcAft>
                      </a:pPr>
                      <a:r>
                        <a:rPr lang="en-US" sz="2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Billing and coding</a:t>
                      </a:r>
                      <a:endParaRPr lang="en-US" sz="2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13.34%</a:t>
                      </a:r>
                      <a:endParaRPr lang="en-US" sz="2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18.33%</a:t>
                      </a:r>
                      <a:endParaRPr lang="en-US" sz="2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68.33%</a:t>
                      </a:r>
                      <a:endParaRPr lang="en-US" sz="2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551304169"/>
                  </a:ext>
                </a:extLst>
              </a:tr>
              <a:tr h="932176">
                <a:tc>
                  <a:txBody>
                    <a:bodyPr/>
                    <a:lstStyle/>
                    <a:p>
                      <a:pPr marL="0" marR="0">
                        <a:lnSpc>
                          <a:spcPct val="107000"/>
                        </a:lnSpc>
                        <a:spcBef>
                          <a:spcPts val="0"/>
                        </a:spcBef>
                        <a:spcAft>
                          <a:spcPts val="0"/>
                        </a:spcAft>
                      </a:pPr>
                      <a:r>
                        <a:rPr lang="en-US" sz="2600" b="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Provider training for implant placement</a:t>
                      </a:r>
                      <a:endParaRPr lang="en-US" sz="2600" b="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25.81%</a:t>
                      </a:r>
                      <a:endParaRPr lang="en-US" sz="2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14.52%</a:t>
                      </a:r>
                      <a:endParaRPr lang="en-US" sz="2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59.68%</a:t>
                      </a:r>
                      <a:endParaRPr lang="en-US" sz="26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276602365"/>
                  </a:ext>
                </a:extLst>
              </a:tr>
              <a:tr h="466089">
                <a:tc>
                  <a:txBody>
                    <a:bodyPr/>
                    <a:lstStyle/>
                    <a:p>
                      <a:pPr marL="0" marR="0">
                        <a:lnSpc>
                          <a:spcPct val="107000"/>
                        </a:lnSpc>
                        <a:spcBef>
                          <a:spcPts val="0"/>
                        </a:spcBef>
                        <a:spcAft>
                          <a:spcPts val="0"/>
                        </a:spcAft>
                      </a:pPr>
                      <a:r>
                        <a:rPr lang="en-US" sz="2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Provider training for IUD placement</a:t>
                      </a:r>
                      <a:endParaRPr lang="en-US" sz="2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29.03%</a:t>
                      </a:r>
                      <a:endParaRPr lang="en-US" sz="2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20.97%</a:t>
                      </a:r>
                      <a:endParaRPr lang="en-US" sz="2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50%</a:t>
                      </a:r>
                      <a:endParaRPr lang="en-US" sz="26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90810988"/>
                  </a:ext>
                </a:extLst>
              </a:tr>
              <a:tr h="466089">
                <a:tc>
                  <a:txBody>
                    <a:bodyPr/>
                    <a:lstStyle/>
                    <a:p>
                      <a:pPr marL="0" marR="0">
                        <a:lnSpc>
                          <a:spcPct val="107000"/>
                        </a:lnSpc>
                        <a:spcBef>
                          <a:spcPts val="0"/>
                        </a:spcBef>
                        <a:spcAft>
                          <a:spcPts val="0"/>
                        </a:spcAft>
                      </a:pPr>
                      <a:r>
                        <a:rPr lang="en-US" sz="2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Problem management for LARCs</a:t>
                      </a:r>
                      <a:endParaRPr lang="en-US" sz="2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14.51%</a:t>
                      </a:r>
                      <a:endParaRPr lang="en-US" sz="2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12.90%</a:t>
                      </a:r>
                      <a:endParaRPr lang="en-US" sz="2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72.59%</a:t>
                      </a:r>
                      <a:endParaRPr lang="en-US" sz="2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894726574"/>
                  </a:ext>
                </a:extLst>
              </a:tr>
              <a:tr h="466089">
                <a:tc>
                  <a:txBody>
                    <a:bodyPr/>
                    <a:lstStyle/>
                    <a:p>
                      <a:pPr marL="0" marR="0">
                        <a:lnSpc>
                          <a:spcPct val="107000"/>
                        </a:lnSpc>
                        <a:spcBef>
                          <a:spcPts val="0"/>
                        </a:spcBef>
                        <a:spcAft>
                          <a:spcPts val="0"/>
                        </a:spcAft>
                      </a:pPr>
                      <a:r>
                        <a:rPr lang="en-US" sz="2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Contraceptive counseling</a:t>
                      </a:r>
                      <a:endParaRPr lang="en-US" sz="2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9.68%</a:t>
                      </a:r>
                      <a:endParaRPr lang="en-US" sz="2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12.9%</a:t>
                      </a:r>
                      <a:endParaRPr lang="en-US" sz="2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77.42%</a:t>
                      </a:r>
                      <a:endParaRPr lang="en-US" sz="2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697180856"/>
                  </a:ext>
                </a:extLst>
              </a:tr>
              <a:tr h="932176">
                <a:tc>
                  <a:txBody>
                    <a:bodyPr/>
                    <a:lstStyle/>
                    <a:p>
                      <a:pPr marL="0" marR="0">
                        <a:lnSpc>
                          <a:spcPct val="107000"/>
                        </a:lnSpc>
                        <a:spcBef>
                          <a:spcPts val="0"/>
                        </a:spcBef>
                        <a:spcAft>
                          <a:spcPts val="0"/>
                        </a:spcAft>
                      </a:pPr>
                      <a:r>
                        <a:rPr lang="en-US" sz="2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Non-provider staff education on LARCs</a:t>
                      </a:r>
                      <a:endParaRPr lang="en-US" sz="2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22.58%</a:t>
                      </a:r>
                      <a:endParaRPr lang="en-US" sz="2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17.74%</a:t>
                      </a:r>
                      <a:endParaRPr lang="en-US" sz="2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59.67%</a:t>
                      </a:r>
                      <a:endParaRPr lang="en-US" sz="2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309860199"/>
                  </a:ext>
                </a:extLst>
              </a:tr>
              <a:tr h="932176">
                <a:tc>
                  <a:txBody>
                    <a:bodyPr/>
                    <a:lstStyle/>
                    <a:p>
                      <a:pPr marL="0" marR="0">
                        <a:lnSpc>
                          <a:spcPct val="107000"/>
                        </a:lnSpc>
                        <a:spcBef>
                          <a:spcPts val="0"/>
                        </a:spcBef>
                        <a:spcAft>
                          <a:spcPts val="0"/>
                        </a:spcAft>
                      </a:pPr>
                      <a:r>
                        <a:rPr lang="en-US" sz="2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Administrative and managerial education on LARCs</a:t>
                      </a:r>
                      <a:endParaRPr lang="en-US" sz="2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27.87%</a:t>
                      </a:r>
                      <a:endParaRPr lang="en-US" sz="2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16.39%</a:t>
                      </a:r>
                      <a:endParaRPr lang="en-US" sz="2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55.74%</a:t>
                      </a:r>
                      <a:endParaRPr lang="en-US" sz="2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015908662"/>
                  </a:ext>
                </a:extLst>
              </a:tr>
              <a:tr h="466089">
                <a:tc>
                  <a:txBody>
                    <a:bodyPr/>
                    <a:lstStyle/>
                    <a:p>
                      <a:pPr marL="0" marR="0">
                        <a:lnSpc>
                          <a:spcPct val="107000"/>
                        </a:lnSpc>
                        <a:spcBef>
                          <a:spcPts val="0"/>
                        </a:spcBef>
                        <a:spcAft>
                          <a:spcPts val="0"/>
                        </a:spcAft>
                      </a:pPr>
                      <a:r>
                        <a:rPr lang="en-US" sz="2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Knowledge and awareness-raising</a:t>
                      </a:r>
                      <a:endParaRPr lang="en-US" sz="2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6.56%</a:t>
                      </a:r>
                      <a:endParaRPr lang="en-US" sz="2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8.2%</a:t>
                      </a:r>
                      <a:endParaRPr lang="en-US" sz="2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84.43%</a:t>
                      </a:r>
                      <a:endParaRPr lang="en-US" sz="26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026622496"/>
                  </a:ext>
                </a:extLst>
              </a:tr>
              <a:tr h="466089">
                <a:tc>
                  <a:txBody>
                    <a:bodyPr/>
                    <a:lstStyle/>
                    <a:p>
                      <a:pPr marL="0" marR="0">
                        <a:lnSpc>
                          <a:spcPct val="107000"/>
                        </a:lnSpc>
                        <a:spcBef>
                          <a:spcPts val="0"/>
                        </a:spcBef>
                        <a:spcAft>
                          <a:spcPts val="0"/>
                        </a:spcAft>
                      </a:pPr>
                      <a:r>
                        <a:rPr lang="en-US" sz="2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Parent education</a:t>
                      </a:r>
                      <a:endParaRPr lang="en-US" sz="2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6.56%</a:t>
                      </a:r>
                      <a:endParaRPr lang="en-US" sz="2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4.92%</a:t>
                      </a:r>
                      <a:endParaRPr lang="en-US" sz="2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88.53%</a:t>
                      </a:r>
                      <a:endParaRPr lang="en-US" sz="26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9610855"/>
                  </a:ext>
                </a:extLst>
              </a:tr>
              <a:tr h="466089">
                <a:tc>
                  <a:txBody>
                    <a:bodyPr/>
                    <a:lstStyle/>
                    <a:p>
                      <a:pPr marL="0" marR="0">
                        <a:lnSpc>
                          <a:spcPct val="107000"/>
                        </a:lnSpc>
                        <a:spcBef>
                          <a:spcPts val="0"/>
                        </a:spcBef>
                        <a:spcAft>
                          <a:spcPts val="0"/>
                        </a:spcAft>
                      </a:pPr>
                      <a:r>
                        <a:rPr lang="en-US" sz="2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Local referral resources</a:t>
                      </a:r>
                      <a:endParaRPr lang="en-US" sz="2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6.6%</a:t>
                      </a:r>
                      <a:endParaRPr lang="en-US" sz="2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a:t>
                      </a:r>
                      <a:endParaRPr lang="en-US" sz="2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88.33%</a:t>
                      </a:r>
                      <a:endParaRPr lang="en-US" sz="26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032676413"/>
                  </a:ext>
                </a:extLst>
              </a:tr>
            </a:tbl>
          </a:graphicData>
        </a:graphic>
      </p:graphicFrame>
      <p:graphicFrame>
        <p:nvGraphicFramePr>
          <p:cNvPr id="66" name="Chart 65"/>
          <p:cNvGraphicFramePr/>
          <p:nvPr>
            <p:extLst>
              <p:ext uri="{D42A27DB-BD31-4B8C-83A1-F6EECF244321}">
                <p14:modId xmlns:p14="http://schemas.microsoft.com/office/powerpoint/2010/main" val="4073369994"/>
              </p:ext>
            </p:extLst>
          </p:nvPr>
        </p:nvGraphicFramePr>
        <p:xfrm>
          <a:off x="38858594" y="6449407"/>
          <a:ext cx="10958619" cy="7317703"/>
        </p:xfrm>
        <a:graphic>
          <a:graphicData uri="http://schemas.openxmlformats.org/drawingml/2006/chart">
            <c:chart xmlns:c="http://schemas.openxmlformats.org/drawingml/2006/chart" xmlns:r="http://schemas.openxmlformats.org/officeDocument/2006/relationships" r:id="rId3"/>
          </a:graphicData>
        </a:graphic>
      </p:graphicFrame>
      <p:sp>
        <p:nvSpPr>
          <p:cNvPr id="67" name="Rectangle 66"/>
          <p:cNvSpPr/>
          <p:nvPr/>
        </p:nvSpPr>
        <p:spPr bwMode="auto">
          <a:xfrm>
            <a:off x="38858596" y="22356170"/>
            <a:ext cx="10958619" cy="1639384"/>
          </a:xfrm>
          <a:prstGeom prst="rect">
            <a:avLst/>
          </a:prstGeom>
          <a:solidFill>
            <a:srgbClr val="FF0000">
              <a:alpha val="56078"/>
            </a:srgbClr>
          </a:solidFill>
          <a:ln w="76200">
            <a:solidFill>
              <a:schemeClr val="accent5">
                <a:lumMod val="50000"/>
              </a:schemeClr>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182880" rIns="91440" bIns="0" numCol="1" rtlCol="0" anchor="ctr" anchorCtr="1" compatLnSpc="1">
            <a:prstTxWarp prst="textNoShape">
              <a:avLst/>
            </a:prstTxWarp>
          </a:bodyPr>
          <a:lstStyle/>
          <a:p>
            <a:pPr algn="ctr">
              <a:lnSpc>
                <a:spcPct val="80000"/>
              </a:lnSpc>
            </a:pPr>
            <a:r>
              <a:rPr kumimoji="0" lang="en-US" sz="7200" b="1" i="0" u="none" strike="noStrike" cap="none" normalizeH="0" baseline="0" dirty="0" smtClean="0">
                <a:ln>
                  <a:noFill/>
                </a:ln>
                <a:solidFill>
                  <a:schemeClr val="bg1"/>
                </a:solidFill>
                <a:effectLst>
                  <a:outerShdw blurRad="38100" dist="38100" dir="2700000" algn="tl">
                    <a:srgbClr val="000000">
                      <a:alpha val="43137"/>
                    </a:srgbClr>
                  </a:outerShdw>
                </a:effectLst>
                <a:latin typeface="Myriad Pro" panose="020B0503030403020204" pitchFamily="34" charset="0"/>
              </a:rPr>
              <a:t>Conclusion</a:t>
            </a:r>
          </a:p>
        </p:txBody>
      </p:sp>
      <p:sp>
        <p:nvSpPr>
          <p:cNvPr id="15" name="Rectangle 14"/>
          <p:cNvSpPr/>
          <p:nvPr/>
        </p:nvSpPr>
        <p:spPr bwMode="auto">
          <a:xfrm>
            <a:off x="38858594" y="27115434"/>
            <a:ext cx="10958619" cy="1639384"/>
          </a:xfrm>
          <a:prstGeom prst="rect">
            <a:avLst/>
          </a:prstGeom>
          <a:solidFill>
            <a:srgbClr val="CD2DD1">
              <a:alpha val="55686"/>
            </a:srgbClr>
          </a:solidFill>
          <a:ln w="76200">
            <a:solidFill>
              <a:schemeClr val="accent5">
                <a:lumMod val="50000"/>
              </a:schemeClr>
            </a:solidFill>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182880" rIns="91440" bIns="0" numCol="1" rtlCol="0" anchor="ctr" anchorCtr="1" compatLnSpc="1">
            <a:prstTxWarp prst="textNoShape">
              <a:avLst/>
            </a:prstTxWarp>
          </a:bodyPr>
          <a:lstStyle/>
          <a:p>
            <a:pPr algn="ctr">
              <a:lnSpc>
                <a:spcPct val="80000"/>
              </a:lnSpc>
            </a:pPr>
            <a:r>
              <a:rPr lang="en-US" sz="7200" b="1" dirty="0" smtClean="0">
                <a:solidFill>
                  <a:schemeClr val="bg1"/>
                </a:solidFill>
                <a:effectLst>
                  <a:outerShdw blurRad="38100" dist="38100" dir="2700000" algn="tl">
                    <a:srgbClr val="000000">
                      <a:alpha val="43137"/>
                    </a:srgbClr>
                  </a:outerShdw>
                </a:effectLst>
                <a:latin typeface="Myriad Pro" panose="020B0503030403020204" pitchFamily="34" charset="0"/>
              </a:rPr>
              <a:t>Resources</a:t>
            </a:r>
            <a:endParaRPr kumimoji="0" lang="en-US" sz="7200" b="1" i="0" u="none" strike="noStrike" cap="none" normalizeH="0" baseline="0" dirty="0" smtClean="0">
              <a:ln>
                <a:noFill/>
              </a:ln>
              <a:solidFill>
                <a:schemeClr val="bg1"/>
              </a:solidFill>
              <a:effectLst>
                <a:outerShdw blurRad="38100" dist="38100" dir="2700000" algn="tl">
                  <a:srgbClr val="000000">
                    <a:alpha val="43137"/>
                  </a:srgbClr>
                </a:outerShdw>
              </a:effectLst>
              <a:latin typeface="Myriad Pro" panose="020B0503030403020204" pitchFamily="34" charset="0"/>
            </a:endParaRPr>
          </a:p>
        </p:txBody>
      </p:sp>
      <p:pic>
        <p:nvPicPr>
          <p:cNvPr id="2" name="Picture 1"/>
          <p:cNvPicPr>
            <a:picLocks noChangeAspect="1"/>
          </p:cNvPicPr>
          <p:nvPr/>
        </p:nvPicPr>
        <p:blipFill>
          <a:blip r:embed="rId4"/>
          <a:stretch>
            <a:fillRect/>
          </a:stretch>
        </p:blipFill>
        <p:spPr>
          <a:xfrm>
            <a:off x="13645847" y="14966133"/>
            <a:ext cx="9769324" cy="9559037"/>
          </a:xfrm>
          <a:prstGeom prst="rect">
            <a:avLst/>
          </a:prstGeom>
        </p:spPr>
      </p:pic>
      <p:pic>
        <p:nvPicPr>
          <p:cNvPr id="3" name="Picture 2"/>
          <p:cNvPicPr>
            <a:picLocks noChangeAspect="1"/>
          </p:cNvPicPr>
          <p:nvPr/>
        </p:nvPicPr>
        <p:blipFill>
          <a:blip r:embed="rId5"/>
          <a:stretch>
            <a:fillRect/>
          </a:stretch>
        </p:blipFill>
        <p:spPr>
          <a:xfrm>
            <a:off x="14415484" y="15211057"/>
            <a:ext cx="7764004" cy="8234683"/>
          </a:xfrm>
          <a:prstGeom prst="rect">
            <a:avLst/>
          </a:prstGeom>
        </p:spPr>
      </p:pic>
      <p:sp>
        <p:nvSpPr>
          <p:cNvPr id="11" name="TextBox 10"/>
          <p:cNvSpPr txBox="1"/>
          <p:nvPr/>
        </p:nvSpPr>
        <p:spPr>
          <a:xfrm>
            <a:off x="13355053" y="14397093"/>
            <a:ext cx="4355431" cy="615553"/>
          </a:xfrm>
          <a:prstGeom prst="rect">
            <a:avLst/>
          </a:prstGeom>
          <a:noFill/>
        </p:spPr>
        <p:txBody>
          <a:bodyPr wrap="square" rtlCol="0">
            <a:spAutoFit/>
          </a:bodyPr>
          <a:lstStyle/>
          <a:p>
            <a:pPr algn="just"/>
            <a:r>
              <a:rPr lang="en-US" sz="3400" b="1" dirty="0" smtClean="0">
                <a:solidFill>
                  <a:schemeClr val="bg2">
                    <a:lumMod val="10000"/>
                  </a:schemeClr>
                </a:solidFill>
                <a:latin typeface="Times New Roman"/>
                <a:cs typeface="Times New Roman"/>
              </a:rPr>
              <a:t>Figure 1</a:t>
            </a:r>
            <a:r>
              <a:rPr lang="en-US" sz="3400" baseline="30000" dirty="0" smtClean="0">
                <a:solidFill>
                  <a:schemeClr val="bg2">
                    <a:lumMod val="10000"/>
                  </a:schemeClr>
                </a:solidFill>
                <a:latin typeface="Times New Roman"/>
                <a:cs typeface="Times New Roman"/>
              </a:rPr>
              <a:t>7</a:t>
            </a:r>
            <a:endParaRPr lang="en-US" sz="3200" baseline="30000" dirty="0" smtClean="0">
              <a:solidFill>
                <a:schemeClr val="bg2">
                  <a:lumMod val="10000"/>
                </a:schemeClr>
              </a:solidFill>
              <a:latin typeface="+mn-lt"/>
            </a:endParaRPr>
          </a:p>
        </p:txBody>
      </p:sp>
      <p:sp>
        <p:nvSpPr>
          <p:cNvPr id="12" name="TextBox 11"/>
          <p:cNvSpPr txBox="1"/>
          <p:nvPr/>
        </p:nvSpPr>
        <p:spPr>
          <a:xfrm>
            <a:off x="24955136" y="5584376"/>
            <a:ext cx="13524661" cy="892552"/>
          </a:xfrm>
          <a:prstGeom prst="rect">
            <a:avLst/>
          </a:prstGeom>
          <a:noFill/>
        </p:spPr>
        <p:txBody>
          <a:bodyPr wrap="square" rtlCol="0">
            <a:spAutoFit/>
          </a:bodyPr>
          <a:lstStyle/>
          <a:p>
            <a:pPr algn="just"/>
            <a:r>
              <a:rPr lang="en-US" sz="3400" b="1" dirty="0" smtClean="0">
                <a:solidFill>
                  <a:schemeClr val="bg2">
                    <a:lumMod val="10000"/>
                  </a:schemeClr>
                </a:solidFill>
                <a:latin typeface="Times New Roman"/>
                <a:cs typeface="Times New Roman"/>
              </a:rPr>
              <a:t>Table 1</a:t>
            </a:r>
            <a:r>
              <a:rPr lang="en-US" sz="3400" b="1" dirty="0" smtClean="0">
                <a:solidFill>
                  <a:srgbClr val="000000"/>
                </a:solidFill>
                <a:latin typeface="Times New Roman"/>
                <a:cs typeface="Times New Roman"/>
              </a:rPr>
              <a:t>: </a:t>
            </a:r>
            <a:r>
              <a:rPr lang="en-US" sz="3400" dirty="0">
                <a:solidFill>
                  <a:srgbClr val="000000"/>
                </a:solidFill>
              </a:rPr>
              <a:t>Please indicate how much you agree with these statements? </a:t>
            </a:r>
          </a:p>
          <a:p>
            <a:pPr algn="just"/>
            <a:endParaRPr lang="en-US" sz="1800" dirty="0" smtClean="0">
              <a:solidFill>
                <a:schemeClr val="bg2">
                  <a:lumMod val="10000"/>
                </a:schemeClr>
              </a:solidFill>
              <a:latin typeface="+mn-lt"/>
            </a:endParaRPr>
          </a:p>
        </p:txBody>
      </p:sp>
      <p:sp>
        <p:nvSpPr>
          <p:cNvPr id="13" name="TextBox 12"/>
          <p:cNvSpPr txBox="1"/>
          <p:nvPr/>
        </p:nvSpPr>
        <p:spPr>
          <a:xfrm>
            <a:off x="24955137" y="17304957"/>
            <a:ext cx="13524660" cy="1661993"/>
          </a:xfrm>
          <a:prstGeom prst="rect">
            <a:avLst/>
          </a:prstGeom>
          <a:noFill/>
        </p:spPr>
        <p:txBody>
          <a:bodyPr wrap="square" rtlCol="0">
            <a:spAutoFit/>
          </a:bodyPr>
          <a:lstStyle/>
          <a:p>
            <a:pPr algn="just"/>
            <a:r>
              <a:rPr lang="en-US" sz="3400" b="1" dirty="0" smtClean="0">
                <a:solidFill>
                  <a:schemeClr val="bg2">
                    <a:lumMod val="10000"/>
                  </a:schemeClr>
                </a:solidFill>
                <a:latin typeface="Times New Roman"/>
                <a:cs typeface="Times New Roman"/>
              </a:rPr>
              <a:t>Table 2: </a:t>
            </a:r>
            <a:r>
              <a:rPr lang="en-US" sz="3400" dirty="0" smtClean="0">
                <a:solidFill>
                  <a:srgbClr val="000000"/>
                </a:solidFill>
              </a:rPr>
              <a:t>How helpful </a:t>
            </a:r>
            <a:r>
              <a:rPr lang="en-US" sz="3400" dirty="0">
                <a:solidFill>
                  <a:srgbClr val="000000"/>
                </a:solidFill>
              </a:rPr>
              <a:t>would the following information be in helping to facilitate adolescent and young women in your area having increased access to LARCs? </a:t>
            </a:r>
            <a:r>
              <a:rPr lang="en-US" sz="3400" b="1" dirty="0" smtClean="0">
                <a:solidFill>
                  <a:srgbClr val="000000"/>
                </a:solidFill>
                <a:latin typeface="Times New Roman"/>
                <a:cs typeface="Times New Roman"/>
              </a:rPr>
              <a:t> </a:t>
            </a:r>
          </a:p>
        </p:txBody>
      </p:sp>
      <p:sp>
        <p:nvSpPr>
          <p:cNvPr id="14" name="TextBox 13"/>
          <p:cNvSpPr txBox="1"/>
          <p:nvPr/>
        </p:nvSpPr>
        <p:spPr>
          <a:xfrm>
            <a:off x="38858595" y="5492549"/>
            <a:ext cx="6789216" cy="615553"/>
          </a:xfrm>
          <a:prstGeom prst="rect">
            <a:avLst/>
          </a:prstGeom>
          <a:noFill/>
        </p:spPr>
        <p:txBody>
          <a:bodyPr wrap="square" rtlCol="0">
            <a:spAutoFit/>
          </a:bodyPr>
          <a:lstStyle/>
          <a:p>
            <a:pPr algn="just"/>
            <a:r>
              <a:rPr lang="en-US" sz="3400" b="1" dirty="0" smtClean="0">
                <a:solidFill>
                  <a:srgbClr val="1E2742"/>
                </a:solidFill>
                <a:latin typeface="Times New Roman"/>
                <a:cs typeface="Times New Roman"/>
              </a:rPr>
              <a:t>Graph 1</a:t>
            </a:r>
          </a:p>
        </p:txBody>
      </p:sp>
      <p:sp>
        <p:nvSpPr>
          <p:cNvPr id="6" name="TextBox 5"/>
          <p:cNvSpPr txBox="1"/>
          <p:nvPr/>
        </p:nvSpPr>
        <p:spPr>
          <a:xfrm>
            <a:off x="13645847" y="24364533"/>
            <a:ext cx="10416606" cy="7417415"/>
          </a:xfrm>
          <a:prstGeom prst="rect">
            <a:avLst/>
          </a:prstGeom>
          <a:noFill/>
        </p:spPr>
        <p:txBody>
          <a:bodyPr wrap="square" rtlCol="0">
            <a:spAutoFit/>
          </a:bodyPr>
          <a:lstStyle/>
          <a:p>
            <a:pPr marL="457200" indent="-457200" algn="just">
              <a:buFont typeface="Arial"/>
              <a:buChar char="•"/>
            </a:pPr>
            <a:r>
              <a:rPr lang="en-US" sz="3400" dirty="0" smtClean="0">
                <a:solidFill>
                  <a:srgbClr val="000000"/>
                </a:solidFill>
              </a:rPr>
              <a:t>Most healthcare providers </a:t>
            </a:r>
            <a:r>
              <a:rPr lang="en-US" sz="3400" dirty="0">
                <a:solidFill>
                  <a:srgbClr val="000000"/>
                </a:solidFill>
              </a:rPr>
              <a:t>discussed Condoms (67%)</a:t>
            </a:r>
            <a:r>
              <a:rPr lang="en-US" sz="3400" dirty="0" smtClean="0">
                <a:solidFill>
                  <a:srgbClr val="000000"/>
                </a:solidFill>
              </a:rPr>
              <a:t>, Oral </a:t>
            </a:r>
            <a:r>
              <a:rPr lang="en-US" sz="3400" dirty="0">
                <a:solidFill>
                  <a:srgbClr val="000000"/>
                </a:solidFill>
              </a:rPr>
              <a:t>Contraceptives (49%) and Abstinence (68%) with their female patients </a:t>
            </a:r>
            <a:r>
              <a:rPr lang="en-US" sz="3400" dirty="0" smtClean="0">
                <a:solidFill>
                  <a:srgbClr val="000000"/>
                </a:solidFill>
              </a:rPr>
              <a:t>aged </a:t>
            </a:r>
            <a:r>
              <a:rPr lang="en-US" sz="3400" dirty="0">
                <a:solidFill>
                  <a:srgbClr val="000000"/>
                </a:solidFill>
              </a:rPr>
              <a:t>11-21yrs old. </a:t>
            </a:r>
            <a:endParaRPr lang="en-US" sz="3400" dirty="0" smtClean="0">
              <a:solidFill>
                <a:srgbClr val="000000"/>
              </a:solidFill>
            </a:endParaRPr>
          </a:p>
          <a:p>
            <a:pPr marL="457200" indent="-457200" algn="just">
              <a:buFont typeface="Arial"/>
              <a:buChar char="•"/>
            </a:pPr>
            <a:r>
              <a:rPr lang="en-US" sz="3400" dirty="0" smtClean="0">
                <a:solidFill>
                  <a:srgbClr val="000000"/>
                </a:solidFill>
              </a:rPr>
              <a:t>This </a:t>
            </a:r>
            <a:r>
              <a:rPr lang="en-US" sz="3400" dirty="0">
                <a:solidFill>
                  <a:srgbClr val="000000"/>
                </a:solidFill>
              </a:rPr>
              <a:t>was a significant difference in comparison to those who discussed LARCs with the same age group; 17% for a contraceptive implant and 11% for intrauterine devices. </a:t>
            </a:r>
            <a:endParaRPr lang="en-US" sz="3400" dirty="0" smtClean="0">
              <a:solidFill>
                <a:srgbClr val="000000"/>
              </a:solidFill>
            </a:endParaRPr>
          </a:p>
          <a:p>
            <a:pPr marL="457200" indent="-457200" algn="just">
              <a:buFont typeface="Arial"/>
              <a:buChar char="•"/>
            </a:pPr>
            <a:r>
              <a:rPr lang="en-US" sz="3400" dirty="0" smtClean="0">
                <a:solidFill>
                  <a:srgbClr val="000000"/>
                </a:solidFill>
              </a:rPr>
              <a:t>Less </a:t>
            </a:r>
            <a:r>
              <a:rPr lang="en-US" sz="3400" dirty="0">
                <a:solidFill>
                  <a:srgbClr val="000000"/>
                </a:solidFill>
              </a:rPr>
              <a:t>than 5% of the health providers felt comfortable placing IUD and more than 80% were not interested in receiving training if offered. </a:t>
            </a:r>
            <a:endParaRPr lang="en-US" sz="3400" dirty="0" smtClean="0">
              <a:solidFill>
                <a:srgbClr val="000000"/>
              </a:solidFill>
            </a:endParaRPr>
          </a:p>
          <a:p>
            <a:pPr marL="457200" indent="-457200" algn="just">
              <a:buFont typeface="Arial"/>
              <a:buChar char="•"/>
            </a:pPr>
            <a:r>
              <a:rPr lang="en-US" sz="3400" dirty="0" smtClean="0">
                <a:solidFill>
                  <a:srgbClr val="000000"/>
                </a:solidFill>
              </a:rPr>
              <a:t>There </a:t>
            </a:r>
            <a:r>
              <a:rPr lang="en-US" sz="3400" dirty="0">
                <a:solidFill>
                  <a:srgbClr val="000000"/>
                </a:solidFill>
              </a:rPr>
              <a:t>was a </a:t>
            </a:r>
            <a:r>
              <a:rPr lang="en-US" sz="3400" dirty="0" smtClean="0">
                <a:solidFill>
                  <a:srgbClr val="000000"/>
                </a:solidFill>
              </a:rPr>
              <a:t>minority </a:t>
            </a:r>
            <a:r>
              <a:rPr lang="en-US" sz="3400" dirty="0">
                <a:solidFill>
                  <a:srgbClr val="000000"/>
                </a:solidFill>
              </a:rPr>
              <a:t>of </a:t>
            </a:r>
            <a:r>
              <a:rPr lang="en-US" sz="3400" dirty="0" smtClean="0">
                <a:solidFill>
                  <a:srgbClr val="000000"/>
                </a:solidFill>
              </a:rPr>
              <a:t>providers (</a:t>
            </a:r>
            <a:r>
              <a:rPr lang="en-US" sz="3400" dirty="0">
                <a:solidFill>
                  <a:srgbClr val="000000"/>
                </a:solidFill>
              </a:rPr>
              <a:t>12-15%) who incorrectly thought IUDs could not be used in a woman not previously pregnant or with a history of sexually transmitted infections. </a:t>
            </a:r>
            <a:endParaRPr lang="en-US" sz="3200" dirty="0" smtClean="0">
              <a:solidFill>
                <a:srgbClr val="000000"/>
              </a:solidFill>
              <a:latin typeface="+mn-lt"/>
            </a:endParaRPr>
          </a:p>
        </p:txBody>
      </p:sp>
      <p:sp>
        <p:nvSpPr>
          <p:cNvPr id="7" name="TextBox 6"/>
          <p:cNvSpPr txBox="1"/>
          <p:nvPr/>
        </p:nvSpPr>
        <p:spPr>
          <a:xfrm>
            <a:off x="24950642" y="28077837"/>
            <a:ext cx="13529155" cy="3200876"/>
          </a:xfrm>
          <a:prstGeom prst="rect">
            <a:avLst/>
          </a:prstGeom>
          <a:noFill/>
        </p:spPr>
        <p:txBody>
          <a:bodyPr wrap="square" rtlCol="0">
            <a:spAutoFit/>
          </a:bodyPr>
          <a:lstStyle/>
          <a:p>
            <a:pPr algn="just"/>
            <a:r>
              <a:rPr lang="en-US" sz="3400" dirty="0" smtClean="0">
                <a:solidFill>
                  <a:srgbClr val="000000"/>
                </a:solidFill>
              </a:rPr>
              <a:t>Survey </a:t>
            </a:r>
            <a:r>
              <a:rPr lang="en-US" sz="3400" dirty="0">
                <a:solidFill>
                  <a:srgbClr val="000000"/>
                </a:solidFill>
              </a:rPr>
              <a:t>participants were asked their preferred method to receive more contraceptive education. The majority (64.71%) indicated a CME certified seminar would be the most effective, and appealing method to retrieve information. </a:t>
            </a:r>
            <a:r>
              <a:rPr lang="en-US" sz="3400" dirty="0" smtClean="0">
                <a:solidFill>
                  <a:srgbClr val="000000"/>
                </a:solidFill>
              </a:rPr>
              <a:t>Additional </a:t>
            </a:r>
            <a:r>
              <a:rPr lang="en-US" sz="3400" dirty="0">
                <a:solidFill>
                  <a:srgbClr val="000000"/>
                </a:solidFill>
              </a:rPr>
              <a:t>forms include Educating Physicians in Communities (EPIC), 49.02%, and Webinars at 37.25%</a:t>
            </a:r>
            <a:r>
              <a:rPr lang="en-US" sz="3200" dirty="0">
                <a:solidFill>
                  <a:srgbClr val="000000"/>
                </a:solidFill>
              </a:rPr>
              <a:t>. </a:t>
            </a:r>
          </a:p>
          <a:p>
            <a:pPr algn="just"/>
            <a:endParaRPr lang="en-US" sz="3200" dirty="0" smtClean="0">
              <a:solidFill>
                <a:schemeClr val="bg2">
                  <a:lumMod val="10000"/>
                </a:schemeClr>
              </a:solidFill>
              <a:latin typeface="+mn-lt"/>
            </a:endParaRPr>
          </a:p>
        </p:txBody>
      </p:sp>
      <p:sp>
        <p:nvSpPr>
          <p:cNvPr id="17" name="TextBox 16"/>
          <p:cNvSpPr txBox="1"/>
          <p:nvPr/>
        </p:nvSpPr>
        <p:spPr>
          <a:xfrm>
            <a:off x="38858594" y="16471957"/>
            <a:ext cx="11005150" cy="5324534"/>
          </a:xfrm>
          <a:prstGeom prst="rect">
            <a:avLst/>
          </a:prstGeom>
          <a:noFill/>
        </p:spPr>
        <p:txBody>
          <a:bodyPr wrap="square" rtlCol="0">
            <a:spAutoFit/>
          </a:bodyPr>
          <a:lstStyle/>
          <a:p>
            <a:pPr algn="just"/>
            <a:r>
              <a:rPr lang="en-US" sz="3400" dirty="0" smtClean="0">
                <a:solidFill>
                  <a:srgbClr val="000000"/>
                </a:solidFill>
              </a:rPr>
              <a:t>We concluded that most pediatric providers in Georgia do discuss contraception, but there are still many providers who are uncomfortable with LARC placement, LARC management and who desire more education and referral resources for themselves, patients and parents. There was also a small subset of providers who did not feel comfortable recommending LARCs to teens at all and were not familiar with the most updated guidelines for usage. One of the limitations to the study included a low number of survey responders, possibly due to physician survey fatigue. </a:t>
            </a:r>
          </a:p>
        </p:txBody>
      </p:sp>
      <p:sp>
        <p:nvSpPr>
          <p:cNvPr id="18" name="TextBox 17"/>
          <p:cNvSpPr txBox="1"/>
          <p:nvPr/>
        </p:nvSpPr>
        <p:spPr>
          <a:xfrm>
            <a:off x="38858594" y="24424178"/>
            <a:ext cx="11005150" cy="2185214"/>
          </a:xfrm>
          <a:prstGeom prst="rect">
            <a:avLst/>
          </a:prstGeom>
          <a:noFill/>
        </p:spPr>
        <p:txBody>
          <a:bodyPr wrap="square" rtlCol="0">
            <a:spAutoFit/>
          </a:bodyPr>
          <a:lstStyle/>
          <a:p>
            <a:pPr algn="just"/>
            <a:r>
              <a:rPr lang="en-US" sz="3400" dirty="0">
                <a:solidFill>
                  <a:srgbClr val="000000"/>
                </a:solidFill>
              </a:rPr>
              <a:t>T</a:t>
            </a:r>
            <a:r>
              <a:rPr lang="en-US" sz="3400" dirty="0" smtClean="0">
                <a:solidFill>
                  <a:srgbClr val="000000"/>
                </a:solidFill>
              </a:rPr>
              <a:t>he </a:t>
            </a:r>
            <a:r>
              <a:rPr lang="en-US" sz="3400" dirty="0">
                <a:solidFill>
                  <a:srgbClr val="000000"/>
                </a:solidFill>
              </a:rPr>
              <a:t>use of LARCs </a:t>
            </a:r>
            <a:r>
              <a:rPr lang="en-US" sz="3400" dirty="0" smtClean="0">
                <a:solidFill>
                  <a:srgbClr val="000000"/>
                </a:solidFill>
              </a:rPr>
              <a:t>and </a:t>
            </a:r>
            <a:r>
              <a:rPr lang="en-US" sz="3400" dirty="0">
                <a:solidFill>
                  <a:srgbClr val="000000"/>
                </a:solidFill>
              </a:rPr>
              <a:t>pregnancy </a:t>
            </a:r>
            <a:r>
              <a:rPr lang="en-US" sz="3400" dirty="0" smtClean="0">
                <a:solidFill>
                  <a:srgbClr val="000000"/>
                </a:solidFill>
              </a:rPr>
              <a:t>rates </a:t>
            </a:r>
            <a:r>
              <a:rPr lang="en-US" sz="3400" dirty="0">
                <a:solidFill>
                  <a:srgbClr val="000000"/>
                </a:solidFill>
              </a:rPr>
              <a:t>in Georgia will mostly be influenced by both teens and providers having a greater understanding and knowledge about the use of LARCs as well as putting interventions in place to address the barriers to care. </a:t>
            </a:r>
          </a:p>
        </p:txBody>
      </p:sp>
      <p:sp>
        <p:nvSpPr>
          <p:cNvPr id="19" name="TextBox 18"/>
          <p:cNvSpPr txBox="1"/>
          <p:nvPr/>
        </p:nvSpPr>
        <p:spPr>
          <a:xfrm>
            <a:off x="38858594" y="28985786"/>
            <a:ext cx="11005150" cy="2585323"/>
          </a:xfrm>
          <a:prstGeom prst="rect">
            <a:avLst/>
          </a:prstGeom>
          <a:noFill/>
        </p:spPr>
        <p:txBody>
          <a:bodyPr wrap="square" rtlCol="0">
            <a:spAutoFit/>
          </a:bodyPr>
          <a:lstStyle/>
          <a:p>
            <a:pPr lvl="0"/>
            <a:r>
              <a:rPr lang="en-US" sz="1800" dirty="0" smtClean="0">
                <a:solidFill>
                  <a:srgbClr val="1E2742"/>
                </a:solidFill>
              </a:rPr>
              <a:t>1. Eaton </a:t>
            </a:r>
            <a:r>
              <a:rPr lang="en-US" sz="1800" dirty="0">
                <a:solidFill>
                  <a:srgbClr val="1E2742"/>
                </a:solidFill>
              </a:rPr>
              <a:t>DK, Kann L, Kinchen S, et al. Centers for Disease Control and Prevention (CDC). Youth risk behavior surveillance - United States, 2011. MMWR Surveillance Summary. 2012; 61(4):1–162</a:t>
            </a:r>
          </a:p>
          <a:p>
            <a:pPr lvl="0"/>
            <a:r>
              <a:rPr lang="en-US" sz="1800" dirty="0" smtClean="0">
                <a:solidFill>
                  <a:srgbClr val="1E2742"/>
                </a:solidFill>
              </a:rPr>
              <a:t>2. The </a:t>
            </a:r>
            <a:r>
              <a:rPr lang="en-US" sz="1800" dirty="0">
                <a:solidFill>
                  <a:srgbClr val="1E2742"/>
                </a:solidFill>
              </a:rPr>
              <a:t>National Campaign to Prevent Teen and Unplanned Pregnancy</a:t>
            </a:r>
            <a:r>
              <a:rPr lang="en-US" sz="1800" dirty="0" smtClean="0">
                <a:solidFill>
                  <a:srgbClr val="1E2742"/>
                </a:solidFill>
              </a:rPr>
              <a:t>. www.thenationalcampaign.org </a:t>
            </a:r>
            <a:endParaRPr lang="en-US" sz="1800" dirty="0">
              <a:solidFill>
                <a:srgbClr val="1E2742"/>
              </a:solidFill>
            </a:endParaRPr>
          </a:p>
          <a:p>
            <a:pPr lvl="0"/>
            <a:r>
              <a:rPr lang="en-US" sz="1800" dirty="0" smtClean="0">
                <a:solidFill>
                  <a:srgbClr val="1E2742"/>
                </a:solidFill>
              </a:rPr>
              <a:t>3. www.gcapp.org</a:t>
            </a:r>
            <a:r>
              <a:rPr lang="en-US" sz="1800" dirty="0">
                <a:solidFill>
                  <a:srgbClr val="1E2742"/>
                </a:solidFill>
              </a:rPr>
              <a:t>/fast-facts</a:t>
            </a:r>
          </a:p>
          <a:p>
            <a:pPr lvl="0"/>
            <a:r>
              <a:rPr lang="en-US" sz="1800" dirty="0" smtClean="0">
                <a:solidFill>
                  <a:srgbClr val="1E2742"/>
                </a:solidFill>
              </a:rPr>
              <a:t>4. Ott</a:t>
            </a:r>
            <a:r>
              <a:rPr lang="en-US" sz="1800" dirty="0">
                <a:solidFill>
                  <a:srgbClr val="1E2742"/>
                </a:solidFill>
              </a:rPr>
              <a:t>, MA and </a:t>
            </a:r>
            <a:r>
              <a:rPr lang="en-US" sz="1800" dirty="0" smtClean="0">
                <a:solidFill>
                  <a:srgbClr val="1E2742"/>
                </a:solidFill>
              </a:rPr>
              <a:t>Sucato</a:t>
            </a:r>
            <a:r>
              <a:rPr lang="en-US" sz="1800" dirty="0">
                <a:solidFill>
                  <a:srgbClr val="1E2742"/>
                </a:solidFill>
              </a:rPr>
              <a:t>, GS. Policy </a:t>
            </a:r>
            <a:r>
              <a:rPr lang="en-US" sz="1800" dirty="0" smtClean="0">
                <a:solidFill>
                  <a:srgbClr val="1E2742"/>
                </a:solidFill>
              </a:rPr>
              <a:t>Statement: Contraception </a:t>
            </a:r>
            <a:r>
              <a:rPr lang="en-US" sz="1800" dirty="0">
                <a:solidFill>
                  <a:srgbClr val="1E2742"/>
                </a:solidFill>
              </a:rPr>
              <a:t>for Adolescents. American Academy of Pediatrics. 2014.</a:t>
            </a:r>
          </a:p>
          <a:p>
            <a:pPr lvl="0"/>
            <a:r>
              <a:rPr lang="en-US" sz="1800" dirty="0" smtClean="0">
                <a:solidFill>
                  <a:srgbClr val="1E2742"/>
                </a:solidFill>
              </a:rPr>
              <a:t>5. Few teens </a:t>
            </a:r>
            <a:r>
              <a:rPr lang="en-US" sz="1800" dirty="0">
                <a:solidFill>
                  <a:srgbClr val="1E2742"/>
                </a:solidFill>
              </a:rPr>
              <a:t>use the most effective types of birth control. Center for Disease </a:t>
            </a:r>
            <a:r>
              <a:rPr lang="en-US" sz="1800" dirty="0" smtClean="0">
                <a:solidFill>
                  <a:srgbClr val="1E2742"/>
                </a:solidFill>
              </a:rPr>
              <a:t>Control. </a:t>
            </a:r>
            <a:r>
              <a:rPr lang="en-US" sz="1800" dirty="0">
                <a:solidFill>
                  <a:srgbClr val="1E2742"/>
                </a:solidFill>
              </a:rPr>
              <a:t>April 7, 2015. </a:t>
            </a:r>
          </a:p>
          <a:p>
            <a:pPr lvl="0"/>
            <a:r>
              <a:rPr lang="en-US" sz="1800" dirty="0" smtClean="0">
                <a:solidFill>
                  <a:srgbClr val="1E2742"/>
                </a:solidFill>
              </a:rPr>
              <a:t>6. Branum</a:t>
            </a:r>
            <a:r>
              <a:rPr lang="en-US" sz="1800" dirty="0">
                <a:solidFill>
                  <a:srgbClr val="1E2742"/>
                </a:solidFill>
              </a:rPr>
              <a:t>, AM and Jones J. Trends in Long-acting reversible contraception use among U.S. women aged 25-44. US Department of Heath and Human Service. NCHS Data Brief. No. 188. February 2015. </a:t>
            </a:r>
            <a:endParaRPr lang="en-US" sz="1800" dirty="0" smtClean="0">
              <a:solidFill>
                <a:srgbClr val="1E2742"/>
              </a:solidFill>
            </a:endParaRPr>
          </a:p>
          <a:p>
            <a:pPr lvl="0"/>
            <a:r>
              <a:rPr lang="en-US" sz="1800" dirty="0" smtClean="0">
                <a:solidFill>
                  <a:srgbClr val="1E2742"/>
                </a:solidFill>
              </a:rPr>
              <a:t>7. www.georgiainfo.galileo.usg.edu</a:t>
            </a:r>
            <a:endParaRPr lang="en-US" sz="1800" dirty="0">
              <a:solidFill>
                <a:srgbClr val="1E2742"/>
              </a:solidFill>
            </a:endParaRPr>
          </a:p>
        </p:txBody>
      </p:sp>
      <p:pic>
        <p:nvPicPr>
          <p:cNvPr id="5" name="Picture 4"/>
          <p:cNvPicPr>
            <a:picLocks noChangeAspect="1"/>
          </p:cNvPicPr>
          <p:nvPr/>
        </p:nvPicPr>
        <p:blipFill>
          <a:blip r:embed="rId6"/>
          <a:stretch>
            <a:fillRect/>
          </a:stretch>
        </p:blipFill>
        <p:spPr>
          <a:xfrm>
            <a:off x="411857" y="26593944"/>
            <a:ext cx="12465342" cy="3116336"/>
          </a:xfrm>
          <a:prstGeom prst="rect">
            <a:avLst/>
          </a:prstGeom>
        </p:spPr>
      </p:pic>
      <p:sp>
        <p:nvSpPr>
          <p:cNvPr id="16" name="Rectangle 15"/>
          <p:cNvSpPr/>
          <p:nvPr/>
        </p:nvSpPr>
        <p:spPr bwMode="auto">
          <a:xfrm>
            <a:off x="13645847" y="24004936"/>
            <a:ext cx="3390476" cy="520234"/>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MSM 2015">
      <a:dk1>
        <a:srgbClr val="3C4F85"/>
      </a:dk1>
      <a:lt1>
        <a:srgbClr val="FFFFFF"/>
      </a:lt1>
      <a:dk2>
        <a:srgbClr val="77787B"/>
      </a:dk2>
      <a:lt2>
        <a:srgbClr val="CACACC"/>
      </a:lt2>
      <a:accent1>
        <a:srgbClr val="9FD6FF"/>
      </a:accent1>
      <a:accent2>
        <a:srgbClr val="F9FF7E"/>
      </a:accent2>
      <a:accent3>
        <a:srgbClr val="2D7543"/>
      </a:accent3>
      <a:accent4>
        <a:srgbClr val="C25E03"/>
      </a:accent4>
      <a:accent5>
        <a:srgbClr val="004F8A"/>
      </a:accent5>
      <a:accent6>
        <a:srgbClr val="EEFA00"/>
      </a:accent6>
      <a:hlink>
        <a:srgbClr val="0000FF"/>
      </a:hlink>
      <a:folHlink>
        <a:srgbClr val="2D7543"/>
      </a:folHlink>
    </a:clrScheme>
    <a:fontScheme name="MSM Poster Fonts">
      <a:majorFont>
        <a:latin typeface="GillSans"/>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txDef>
      <a:spPr>
        <a:noFill/>
      </a:spPr>
      <a:bodyPr wrap="square" rtlCol="0">
        <a:spAutoFit/>
      </a:bodyPr>
      <a:lstStyle>
        <a:defPPr algn="just">
          <a:defRPr sz="3200" dirty="0" smtClean="0">
            <a:solidFill>
              <a:schemeClr val="bg2">
                <a:lumMod val="10000"/>
              </a:schemeClr>
            </a:solidFill>
            <a:latin typeface="+mn-lt"/>
          </a:defRPr>
        </a:defPPr>
      </a:lstStyle>
    </a:tx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3873</TotalTime>
  <Words>1046</Words>
  <Application>Microsoft Office PowerPoint</Application>
  <PresentationFormat>Custom</PresentationFormat>
  <Paragraphs>127</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Gill Sans MT</vt:lpstr>
      <vt:lpstr>Myriad Pro</vt:lpstr>
      <vt:lpstr>Times New Roman</vt:lpstr>
      <vt:lpstr>Default Design</vt:lpstr>
      <vt:lpstr>PowerPoint Presentation</vt:lpstr>
    </vt:vector>
  </TitlesOfParts>
  <Company>Dits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Abramsp</dc:creator>
  <cp:lastModifiedBy>Elliott, Rashida</cp:lastModifiedBy>
  <cp:revision>113</cp:revision>
  <dcterms:created xsi:type="dcterms:W3CDTF">2003-08-08T20:30:40Z</dcterms:created>
  <dcterms:modified xsi:type="dcterms:W3CDTF">2016-05-24T16:20:47Z</dcterms:modified>
</cp:coreProperties>
</file>