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6" r:id="rId2"/>
    <p:sldId id="266" r:id="rId3"/>
    <p:sldId id="301" r:id="rId4"/>
    <p:sldId id="262" r:id="rId5"/>
    <p:sldId id="263" r:id="rId6"/>
    <p:sldId id="259" r:id="rId7"/>
    <p:sldId id="267" r:id="rId8"/>
    <p:sldId id="257" r:id="rId9"/>
    <p:sldId id="268" r:id="rId10"/>
    <p:sldId id="275" r:id="rId11"/>
    <p:sldId id="265" r:id="rId12"/>
    <p:sldId id="274" r:id="rId13"/>
    <p:sldId id="279" r:id="rId14"/>
    <p:sldId id="280" r:id="rId15"/>
    <p:sldId id="27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8145" autoAdjust="0"/>
  </p:normalViewPr>
  <p:slideViewPr>
    <p:cSldViewPr>
      <p:cViewPr varScale="1">
        <p:scale>
          <a:sx n="83" d="100"/>
          <a:sy n="83" d="100"/>
        </p:scale>
        <p:origin x="1450"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7C98F1-40F9-4F76-9459-E33F08DC04BB}" type="datetimeFigureOut">
              <a:rPr lang="en-US" smtClean="0"/>
              <a:pPr/>
              <a:t>5/24/2017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AF78D8-1C94-4E9E-ACD2-8D67A243865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a:ln/>
        </p:spPr>
      </p:sp>
      <p:sp>
        <p:nvSpPr>
          <p:cNvPr id="17410" name="Notes Placeholder 2"/>
          <p:cNvSpPr>
            <a:spLocks noGrp="1"/>
          </p:cNvSpPr>
          <p:nvPr>
            <p:ph type="body" idx="1"/>
          </p:nvPr>
        </p:nvSpPr>
        <p:spPr>
          <a:noFill/>
          <a:ln/>
        </p:spPr>
        <p:txBody>
          <a:bodyPr/>
          <a:lstStyle/>
          <a:p>
            <a:pPr eaLnBrk="1" hangingPunct="1">
              <a:spcBef>
                <a:spcPct val="0"/>
              </a:spcBef>
            </a:pPr>
            <a:endParaRPr lang="en-US" dirty="0">
              <a:latin typeface="Arial" charset="0"/>
            </a:endParaRPr>
          </a:p>
        </p:txBody>
      </p:sp>
      <p:sp>
        <p:nvSpPr>
          <p:cNvPr id="17411" name="Slide Number Placeholder 3"/>
          <p:cNvSpPr>
            <a:spLocks noGrp="1"/>
          </p:cNvSpPr>
          <p:nvPr>
            <p:ph type="sldNum" sz="quarter" idx="5"/>
          </p:nvPr>
        </p:nvSpPr>
        <p:spPr>
          <a:noFill/>
        </p:spPr>
        <p:txBody>
          <a:bodyPr/>
          <a:lstStyle/>
          <a:p>
            <a:fld id="{2CAEA48E-F56D-4C49-AF68-7F82C0A7379D}" type="slidenum">
              <a:rPr lang="en-US" smtClean="0">
                <a:latin typeface="Arial" charset="0"/>
              </a:rPr>
              <a:pPr/>
              <a:t>1</a:t>
            </a:fld>
            <a:endParaRPr lang="en-US" dirty="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Rates of White Persons Living with an HIV Diagnosis, by County, Georgia, 2010</a:t>
            </a:r>
            <a:br>
              <a:rPr lang="en-US"/>
            </a:br>
            <a:br>
              <a:rPr lang="en-US"/>
            </a:br>
            <a:r>
              <a:rPr lang="en-US"/>
              <a:t>This map shows the estimated county-level rates (per 100,000 population) of white adults and adolescents living with an HIV diagnosis in Georgia at the end of 2010. </a:t>
            </a:r>
            <a:br>
              <a:rPr lang="en-US"/>
            </a:br>
            <a:br>
              <a:rPr lang="en-US"/>
            </a:br>
            <a:r>
              <a:rPr lang="en-US"/>
              <a:t>Data include adults and adolescents living with a diagnosis of HIV infection, regardless of the stage of disease at diagnosis, and have been statistically adjusted to account for reporting delays and missing risk-factor information, but not for incomplete reporting.  All displayed data are estimates based upon actual data reported to CDC through June 2012. </a:t>
            </a:r>
            <a:br>
              <a:rPr lang="en-US"/>
            </a:br>
            <a:br>
              <a:rPr lang="en-US"/>
            </a:br>
            <a:r>
              <a:rPr lang="en-US"/>
              <a:t>Persons living with an HIV diagnosis are classified as adult or adolescent based on age at end of 2010.</a:t>
            </a:r>
            <a:br>
              <a:rPr lang="en-US"/>
            </a:br>
            <a:br>
              <a:rPr lang="en-US"/>
            </a:br>
            <a:r>
              <a:rPr lang="en-US"/>
              <a:t>Data were released to AIDSVu in accordance with the state health departments HIV surveillance data re-release agreement with CDC.</a:t>
            </a:r>
            <a:br>
              <a:rPr lang="en-US"/>
            </a:br>
            <a:br>
              <a:rPr lang="en-US"/>
            </a:br>
            <a:r>
              <a:rPr lang="en-US"/>
              <a:t>More information about AIDSVu's data methods and sources can be found at www.aidsvu.org.</a:t>
            </a:r>
          </a:p>
        </p:txBody>
      </p:sp>
      <p:sp>
        <p:nvSpPr>
          <p:cNvPr id="40964" name="Slide Number Placeholder 3"/>
          <p:cNvSpPr>
            <a:spLocks noGrp="1"/>
          </p:cNvSpPr>
          <p:nvPr>
            <p:ph type="sldNum" sz="quarter" idx="5"/>
          </p:nvPr>
        </p:nvSpPr>
        <p:spPr bwMode="auto">
          <a:xfrm>
            <a:off x="3884613" y="8685213"/>
            <a:ext cx="2971800" cy="4572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2" tIns="45716" rIns="91432" bIns="45716" numCol="1" anchorCtr="0" compatLnSpc="1">
            <a:prstTxWarp prst="textNoShape">
              <a:avLst/>
            </a:prstTxWarp>
          </a:bodyPr>
          <a:lstStyle>
            <a:lvl1pPr>
              <a:defRPr>
                <a:solidFill>
                  <a:schemeClr val="tx1"/>
                </a:solidFill>
                <a:latin typeface="Calibri" pitchFamily="34" charset="0"/>
              </a:defRPr>
            </a:lvl1pPr>
            <a:lvl2pPr marL="742881" indent="-285723">
              <a:defRPr>
                <a:solidFill>
                  <a:schemeClr val="tx1"/>
                </a:solidFill>
                <a:latin typeface="Calibri" pitchFamily="34" charset="0"/>
              </a:defRPr>
            </a:lvl2pPr>
            <a:lvl3pPr marL="1142895" indent="-228579">
              <a:defRPr>
                <a:solidFill>
                  <a:schemeClr val="tx1"/>
                </a:solidFill>
                <a:latin typeface="Calibri" pitchFamily="34" charset="0"/>
              </a:defRPr>
            </a:lvl3pPr>
            <a:lvl4pPr marL="1600053" indent="-228579">
              <a:defRPr>
                <a:solidFill>
                  <a:schemeClr val="tx1"/>
                </a:solidFill>
                <a:latin typeface="Calibri" pitchFamily="34" charset="0"/>
              </a:defRPr>
            </a:lvl4pPr>
            <a:lvl5pPr marL="2057210" indent="-228579">
              <a:defRPr>
                <a:solidFill>
                  <a:schemeClr val="tx1"/>
                </a:solidFill>
                <a:latin typeface="Calibri" pitchFamily="34" charset="0"/>
              </a:defRPr>
            </a:lvl5pPr>
            <a:lvl6pPr marL="2514368" indent="-228579" fontAlgn="base">
              <a:spcBef>
                <a:spcPct val="0"/>
              </a:spcBef>
              <a:spcAft>
                <a:spcPct val="0"/>
              </a:spcAft>
              <a:defRPr>
                <a:solidFill>
                  <a:schemeClr val="tx1"/>
                </a:solidFill>
                <a:latin typeface="Calibri" pitchFamily="34" charset="0"/>
              </a:defRPr>
            </a:lvl6pPr>
            <a:lvl7pPr marL="2971526" indent="-228579" fontAlgn="base">
              <a:spcBef>
                <a:spcPct val="0"/>
              </a:spcBef>
              <a:spcAft>
                <a:spcPct val="0"/>
              </a:spcAft>
              <a:defRPr>
                <a:solidFill>
                  <a:schemeClr val="tx1"/>
                </a:solidFill>
                <a:latin typeface="Calibri" pitchFamily="34" charset="0"/>
              </a:defRPr>
            </a:lvl7pPr>
            <a:lvl8pPr marL="3428684" indent="-228579" fontAlgn="base">
              <a:spcBef>
                <a:spcPct val="0"/>
              </a:spcBef>
              <a:spcAft>
                <a:spcPct val="0"/>
              </a:spcAft>
              <a:defRPr>
                <a:solidFill>
                  <a:schemeClr val="tx1"/>
                </a:solidFill>
                <a:latin typeface="Calibri" pitchFamily="34" charset="0"/>
              </a:defRPr>
            </a:lvl8pPr>
            <a:lvl9pPr marL="3885842" indent="-228579"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A4A6EBD-41FD-4D37-A7BE-8B9A4D5C348A}" type="slidenum">
              <a:rPr lang="en-US" smtClean="0"/>
              <a:pPr fontAlgn="base">
                <a:spcBef>
                  <a:spcPct val="0"/>
                </a:spcBef>
                <a:spcAft>
                  <a:spcPct val="0"/>
                </a:spcAft>
                <a:defRPr/>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p:cNvSpPr>
          <p:nvPr>
            <p:ph type="sldImg"/>
          </p:nvPr>
        </p:nvSpPr>
        <p:spPr bwMode="auto">
          <a:xfrm>
            <a:off x="-2123398647" y="-2129735849"/>
            <a:ext cx="0" cy="0"/>
          </a:xfrm>
          <a:prstGeom prst="rect">
            <a:avLst/>
          </a:prstGeom>
          <a:noFill/>
          <a:ln>
            <a:miter lim="800000"/>
            <a:headEnd/>
            <a:tailEnd/>
          </a:ln>
        </p:spPr>
      </p:sp>
      <p:sp>
        <p:nvSpPr>
          <p:cNvPr id="128003" name="Notes Placeholder 2"/>
          <p:cNvSpPr>
            <a:spLocks noGrp="1"/>
          </p:cNvSpPr>
          <p:nvPr>
            <p:ph type="body" idx="1"/>
          </p:nvPr>
        </p:nvSpPr>
        <p:spPr bwMode="auto">
          <a:xfrm>
            <a:off x="-2123398647" y="-2129735849"/>
            <a:ext cx="0" cy="0"/>
          </a:xfrm>
          <a:prstGeom prst="rect">
            <a:avLst/>
          </a:prstGeom>
          <a:noFill/>
          <a:ln>
            <a:miter lim="800000"/>
            <a:headEnd/>
            <a:tailEnd/>
          </a:ln>
        </p:spPr>
        <p:txBody>
          <a:bodyPr/>
          <a:lstStyle/>
          <a:p>
            <a:pPr eaLnBrk="1" hangingPunct="1">
              <a:spcBef>
                <a:spcPct val="0"/>
              </a:spcBef>
            </a:pPr>
            <a:r>
              <a:rPr lang="en-US"/>
              <a:t>Rates of White Persons Living with an HIV or AIDS Diagnosis, by ZIP Code, Atlanta, 2010
This map shows the reported ZIP-code-level rates (per 100,000 population) of white persons living with an HIV or AIDS diagnosis in Atlanta at the end of 2010. 
Data reflect cases reported through 04/01/2013 and are based on residence at diagnosis as reported in Georgia's Electronic HIV/AIDS Reporting System (eHARS). Data reflect cases from ZIP codes in Clayton, Cobb, DeKalb, Fulton and Gwinnett Counties. Cases missing ZIP code at diagnosis are excluded from the analysis.
Persons living with an HIV or AIDS diagnosis are classified as adult or adolescent based on age at end of 2010.
More information about AIDSVu's data methods and sources can be found at www.aidsvu.org.</a:t>
            </a:r>
          </a:p>
        </p:txBody>
      </p:sp>
      <p:sp>
        <p:nvSpPr>
          <p:cNvPr id="128004" name="Slide Number Placeholder 3"/>
          <p:cNvSpPr>
            <a:spLocks noGrp="1"/>
          </p:cNvSpPr>
          <p:nvPr>
            <p:ph type="sldNum" sz="quarter" idx="4294967295"/>
          </p:nvPr>
        </p:nvSpPr>
        <p:spPr bwMode="auto">
          <a:xfrm>
            <a:off x="0" y="0"/>
            <a:ext cx="0" cy="0"/>
          </a:xfrm>
          <a:prstGeom prst="rect">
            <a:avLst/>
          </a:prstGeom>
          <a:noFill/>
          <a:ln>
            <a:miter lim="800000"/>
            <a:headEnd/>
            <a:tailEnd/>
          </a:ln>
        </p:spPr>
        <p:txBody>
          <a:bodyPr lIns="91432" tIns="45716" rIns="91432" bIns="45716"/>
          <a:lstStyle/>
          <a:p>
            <a:fld id="{7B4FB207-B6FC-49CF-8B0F-8257FC700507}" type="slidenum">
              <a:rPr lang="en-US">
                <a:solidFill>
                  <a:srgbClr val="000000"/>
                </a:solidFill>
              </a:rPr>
              <a:pPr/>
              <a:t>5</a:t>
            </a:fld>
            <a:endParaRPr lang="en-US">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Rising numbers of new HIV infections among Black men who have sex with men</a:t>
            </a:r>
          </a:p>
          <a:p>
            <a:r>
              <a:rPr lang="en-US" sz="1200" kern="1200" baseline="0" dirty="0">
                <a:solidFill>
                  <a:schemeClr val="tx1"/>
                </a:solidFill>
                <a:latin typeface="+mn-lt"/>
                <a:ea typeface="+mn-ea"/>
                <a:cs typeface="+mn-cs"/>
              </a:rPr>
              <a:t>(MSM}: Georgia Department of Public Health HIV Epidemiology Unit</a:t>
            </a:r>
            <a:endParaRPr lang="en-US" dirty="0"/>
          </a:p>
        </p:txBody>
      </p:sp>
      <p:sp>
        <p:nvSpPr>
          <p:cNvPr id="4" name="Slide Number Placeholder 3"/>
          <p:cNvSpPr>
            <a:spLocks noGrp="1"/>
          </p:cNvSpPr>
          <p:nvPr>
            <p:ph type="sldNum" sz="quarter" idx="10"/>
          </p:nvPr>
        </p:nvSpPr>
        <p:spPr/>
        <p:txBody>
          <a:bodyPr/>
          <a:lstStyle/>
          <a:p>
            <a:fld id="{CFAF78D8-1C94-4E9E-ACD2-8D67A2438658}"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HCV - Hepatitis</a:t>
            </a:r>
            <a:r>
              <a:rPr lang="en-US" baseline="0" dirty="0"/>
              <a:t> C Virus</a:t>
            </a:r>
            <a:endParaRPr lang="en-US" dirty="0"/>
          </a:p>
        </p:txBody>
      </p:sp>
      <p:sp>
        <p:nvSpPr>
          <p:cNvPr id="4" name="Slide Number Placeholder 3"/>
          <p:cNvSpPr>
            <a:spLocks noGrp="1"/>
          </p:cNvSpPr>
          <p:nvPr>
            <p:ph type="sldNum" sz="quarter" idx="10"/>
          </p:nvPr>
        </p:nvSpPr>
        <p:spPr/>
        <p:txBody>
          <a:bodyPr/>
          <a:lstStyle/>
          <a:p>
            <a:fld id="{CFAF78D8-1C94-4E9E-ACD2-8D67A2438658}"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Phase I –   Developing draft objectives</a:t>
            </a:r>
          </a:p>
          <a:p>
            <a:r>
              <a:rPr lang="en-US" dirty="0"/>
              <a:t>Phase II – Talking in-depth with stakeholders around ATL</a:t>
            </a:r>
            <a:r>
              <a:rPr lang="en-US" baseline="0" dirty="0"/>
              <a:t> and establishing specific objectives and recommended actions for achieving the objectives.</a:t>
            </a:r>
          </a:p>
          <a:p>
            <a:r>
              <a:rPr lang="en-US" baseline="0" dirty="0"/>
              <a:t>Phase III – doing resource analysis and gap analysis for the objectives and actions, including timelines and annual targets, where appropriate. Phase III Strategy, including SMART </a:t>
            </a:r>
          </a:p>
          <a:p>
            <a:r>
              <a:rPr lang="en-US" baseline="0" dirty="0"/>
              <a:t>                 objectives and specific action plans with metrics and targets will be released in December 2016 in association with World AIDS Day.</a:t>
            </a:r>
            <a:endParaRPr lang="en-US" dirty="0"/>
          </a:p>
        </p:txBody>
      </p:sp>
      <p:sp>
        <p:nvSpPr>
          <p:cNvPr id="4" name="Slide Number Placeholder 3"/>
          <p:cNvSpPr>
            <a:spLocks noGrp="1"/>
          </p:cNvSpPr>
          <p:nvPr>
            <p:ph type="sldNum" sz="quarter" idx="10"/>
          </p:nvPr>
        </p:nvSpPr>
        <p:spPr/>
        <p:txBody>
          <a:bodyPr/>
          <a:lstStyle/>
          <a:p>
            <a:fld id="{CFAF78D8-1C94-4E9E-ACD2-8D67A2438658}"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89FCEFF-69A8-475A-96D2-B5151120C0F0}" type="datetimeFigureOut">
              <a:rPr lang="en-US" smtClean="0"/>
              <a:pPr/>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9FCEFF-69A8-475A-96D2-B5151120C0F0}" type="datetimeFigureOut">
              <a:rPr lang="en-US" smtClean="0"/>
              <a:pPr/>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9FCEFF-69A8-475A-96D2-B5151120C0F0}" type="datetimeFigureOut">
              <a:rPr lang="en-US" smtClean="0"/>
              <a:pPr/>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9FCEFF-69A8-475A-96D2-B5151120C0F0}" type="datetimeFigureOut">
              <a:rPr lang="en-US" smtClean="0"/>
              <a:pPr/>
              <a:t>5/24/2017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89FCEFF-69A8-475A-96D2-B5151120C0F0}" type="datetimeFigureOut">
              <a:rPr lang="en-US" smtClean="0"/>
              <a:pPr/>
              <a:t>5/24/2017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89FCEFF-69A8-475A-96D2-B5151120C0F0}" type="datetimeFigureOut">
              <a:rPr lang="en-US" smtClean="0"/>
              <a:pPr/>
              <a:t>5/24/2017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9FCEFF-69A8-475A-96D2-B5151120C0F0}" type="datetimeFigureOut">
              <a:rPr lang="en-US" smtClean="0"/>
              <a:pPr/>
              <a:t>5/24/2017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9FCEFF-69A8-475A-96D2-B5151120C0F0}" type="datetimeFigureOut">
              <a:rPr lang="en-US" smtClean="0"/>
              <a:pPr/>
              <a:t>5/24/2017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9FCEFF-69A8-475A-96D2-B5151120C0F0}" type="datetimeFigureOut">
              <a:rPr lang="en-US" smtClean="0"/>
              <a:pPr/>
              <a:t>5/24/2017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9FCEFF-69A8-475A-96D2-B5151120C0F0}" type="datetimeFigureOut">
              <a:rPr lang="en-US" smtClean="0"/>
              <a:pPr/>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9FCEFF-69A8-475A-96D2-B5151120C0F0}" type="datetimeFigureOut">
              <a:rPr lang="en-US" smtClean="0"/>
              <a:pPr/>
              <a:t>5/24/2017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9F70F-4EC2-4037-ABB5-0D8819C5702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FCEFF-69A8-475A-96D2-B5151120C0F0}" type="datetimeFigureOut">
              <a:rPr lang="en-US" smtClean="0"/>
              <a:pPr/>
              <a:t>5/24/2017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9F70F-4EC2-4037-ABB5-0D8819C570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968375"/>
            <a:ext cx="8458200" cy="1470025"/>
          </a:xfrm>
        </p:spPr>
        <p:txBody>
          <a:bodyPr>
            <a:noAutofit/>
          </a:bodyPr>
          <a:lstStyle/>
          <a:p>
            <a:pPr eaLnBrk="1" hangingPunct="1">
              <a:defRPr/>
            </a:pPr>
            <a:r>
              <a:rPr lang="en-US" b="1" dirty="0">
                <a:solidFill>
                  <a:srgbClr val="FFFF00"/>
                </a:solidFill>
              </a:rPr>
              <a:t>Hallmarks of HIV Pathogenesis are Modulated by Nef’s Secretion Modification Region</a:t>
            </a:r>
            <a:endParaRPr lang="en-US" dirty="0"/>
          </a:p>
        </p:txBody>
      </p:sp>
      <p:sp>
        <p:nvSpPr>
          <p:cNvPr id="4" name="TextBox 3"/>
          <p:cNvSpPr txBox="1"/>
          <p:nvPr/>
        </p:nvSpPr>
        <p:spPr>
          <a:xfrm>
            <a:off x="439387" y="3078540"/>
            <a:ext cx="8550233" cy="2800767"/>
          </a:xfrm>
          <a:prstGeom prst="rect">
            <a:avLst/>
          </a:prstGeom>
          <a:noFill/>
        </p:spPr>
        <p:txBody>
          <a:bodyPr wrap="square" rtlCol="0">
            <a:spAutoFit/>
          </a:bodyPr>
          <a:lstStyle/>
          <a:p>
            <a:pPr marL="457200" indent="-457200"/>
            <a:r>
              <a:rPr lang="en-US" sz="2400" dirty="0">
                <a:solidFill>
                  <a:schemeClr val="bg1"/>
                </a:solidFill>
              </a:rPr>
              <a:t>Seminar Outline:</a:t>
            </a:r>
          </a:p>
          <a:p>
            <a:pPr marL="457200" indent="-457200">
              <a:buFont typeface="+mj-lt"/>
              <a:buAutoNum type="arabicPeriod"/>
            </a:pPr>
            <a:r>
              <a:rPr lang="en-US" sz="2400" b="1" dirty="0">
                <a:solidFill>
                  <a:schemeClr val="bg1"/>
                </a:solidFill>
              </a:rPr>
              <a:t>The “Southern Epidemic”: Atlanta in the crosshairs.</a:t>
            </a:r>
          </a:p>
          <a:p>
            <a:pPr marL="914400" lvl="1" indent="-457200">
              <a:buFont typeface="+mj-lt"/>
              <a:buAutoNum type="alphaLcPeriod"/>
            </a:pPr>
            <a:r>
              <a:rPr lang="en-US" sz="2000" dirty="0">
                <a:solidFill>
                  <a:schemeClr val="bg1"/>
                </a:solidFill>
              </a:rPr>
              <a:t>The response to the epidemic in Fulton County</a:t>
            </a:r>
          </a:p>
          <a:p>
            <a:pPr marL="457200" indent="-457200">
              <a:buFont typeface="+mj-lt"/>
              <a:buAutoNum type="arabicPeriod"/>
            </a:pPr>
            <a:r>
              <a:rPr lang="en-US" sz="2400" b="1" dirty="0">
                <a:solidFill>
                  <a:schemeClr val="bg1"/>
                </a:solidFill>
              </a:rPr>
              <a:t>HIV Research at MSM</a:t>
            </a:r>
          </a:p>
          <a:p>
            <a:pPr marL="457200" indent="-457200">
              <a:buFont typeface="+mj-lt"/>
              <a:buAutoNum type="arabicPeriod"/>
            </a:pPr>
            <a:r>
              <a:rPr lang="en-US" sz="2400" b="1" dirty="0">
                <a:solidFill>
                  <a:schemeClr val="bg1"/>
                </a:solidFill>
              </a:rPr>
              <a:t>Nef Pathogenesis Group research contributions</a:t>
            </a:r>
          </a:p>
          <a:p>
            <a:pPr marL="914400" lvl="1" indent="-457200">
              <a:buFont typeface="+mj-lt"/>
              <a:buAutoNum type="alphaLcPeriod"/>
            </a:pPr>
            <a:r>
              <a:rPr lang="en-US" sz="2000" dirty="0">
                <a:solidFill>
                  <a:schemeClr val="bg1"/>
                </a:solidFill>
              </a:rPr>
              <a:t>Background and Model</a:t>
            </a:r>
          </a:p>
          <a:p>
            <a:pPr marL="914400" lvl="1" indent="-457200">
              <a:buFont typeface="+mj-lt"/>
              <a:buAutoNum type="alphaLcPeriod"/>
            </a:pPr>
            <a:r>
              <a:rPr lang="en-US" sz="2000" dirty="0">
                <a:solidFill>
                  <a:schemeClr val="bg1"/>
                </a:solidFill>
              </a:rPr>
              <a:t>Tools developed: Analysis of mutant viruses in culture</a:t>
            </a:r>
          </a:p>
          <a:p>
            <a:pPr marL="914400" lvl="1" indent="-457200">
              <a:buFont typeface="+mj-lt"/>
              <a:buAutoNum type="alphaLcPeriod"/>
            </a:pPr>
            <a:r>
              <a:rPr lang="en-US" sz="2000" b="1" u="sng" dirty="0">
                <a:solidFill>
                  <a:schemeClr val="bg1"/>
                </a:solidFill>
              </a:rPr>
              <a:t>In vivo Model</a:t>
            </a:r>
            <a:r>
              <a:rPr lang="en-US" sz="2000" dirty="0">
                <a:solidFill>
                  <a:schemeClr val="bg1"/>
                </a:solidFill>
              </a:rPr>
              <a:t> - data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57200" y="838200"/>
            <a:ext cx="8229600" cy="457200"/>
          </a:xfrm>
        </p:spPr>
        <p:txBody>
          <a:bodyPr>
            <a:normAutofit fontScale="90000"/>
          </a:bodyPr>
          <a:lstStyle/>
          <a:p>
            <a:r>
              <a:rPr lang="en-US" sz="2400" b="1" dirty="0">
                <a:solidFill>
                  <a:schemeClr val="bg1"/>
                </a:solidFill>
              </a:rPr>
              <a:t>We have effective tools and knowledge to end AIDS -  this process has started in US and even globally</a:t>
            </a:r>
          </a:p>
        </p:txBody>
      </p:sp>
      <p:sp>
        <p:nvSpPr>
          <p:cNvPr id="3" name="Content Placeholder 2"/>
          <p:cNvSpPr>
            <a:spLocks noGrp="1"/>
          </p:cNvSpPr>
          <p:nvPr>
            <p:ph idx="4294967295"/>
          </p:nvPr>
        </p:nvSpPr>
        <p:spPr>
          <a:xfrm>
            <a:off x="0" y="1524000"/>
            <a:ext cx="9220200" cy="5181600"/>
          </a:xfrm>
        </p:spPr>
        <p:txBody>
          <a:bodyPr>
            <a:noAutofit/>
          </a:bodyPr>
          <a:lstStyle/>
          <a:p>
            <a:pPr marL="457200" indent="-457200">
              <a:buFont typeface="+mj-lt"/>
              <a:buAutoNum type="arabicPeriod"/>
            </a:pPr>
            <a:r>
              <a:rPr lang="en-US" sz="1800" dirty="0">
                <a:solidFill>
                  <a:schemeClr val="bg1"/>
                </a:solidFill>
              </a:rPr>
              <a:t>Bellevue Hospital in New York City </a:t>
            </a:r>
            <a:r>
              <a:rPr lang="en-US" sz="1800" b="1" dirty="0">
                <a:solidFill>
                  <a:schemeClr val="bg1"/>
                </a:solidFill>
              </a:rPr>
              <a:t>closed</a:t>
            </a:r>
            <a:r>
              <a:rPr lang="en-US" sz="1800" dirty="0">
                <a:solidFill>
                  <a:schemeClr val="bg1"/>
                </a:solidFill>
              </a:rPr>
              <a:t> its AIDS ward in June 2012. </a:t>
            </a:r>
          </a:p>
          <a:p>
            <a:pPr marL="457200" indent="-457200">
              <a:buFont typeface="+mj-lt"/>
              <a:buAutoNum type="arabicPeriod"/>
            </a:pPr>
            <a:r>
              <a:rPr lang="en-US" sz="1800" dirty="0">
                <a:solidFill>
                  <a:schemeClr val="bg1"/>
                </a:solidFill>
              </a:rPr>
              <a:t>New HIV infections in South Africa </a:t>
            </a:r>
            <a:r>
              <a:rPr lang="en-US" sz="1800" b="1" dirty="0">
                <a:solidFill>
                  <a:schemeClr val="bg1"/>
                </a:solidFill>
              </a:rPr>
              <a:t>decreased</a:t>
            </a:r>
            <a:r>
              <a:rPr lang="en-US" sz="1800" dirty="0">
                <a:solidFill>
                  <a:schemeClr val="bg1"/>
                </a:solidFill>
              </a:rPr>
              <a:t> 58% between 2009 and 2014 [UNAIDS, 2015]. </a:t>
            </a:r>
          </a:p>
          <a:p>
            <a:pPr marL="457200" indent="-457200">
              <a:buFont typeface="+mj-lt"/>
              <a:buAutoNum type="arabicPeriod"/>
            </a:pPr>
            <a:r>
              <a:rPr lang="en-US" sz="1800" dirty="0">
                <a:solidFill>
                  <a:schemeClr val="bg1"/>
                </a:solidFill>
              </a:rPr>
              <a:t>Cuba </a:t>
            </a:r>
            <a:r>
              <a:rPr lang="en-US" sz="1800" b="1" dirty="0">
                <a:solidFill>
                  <a:schemeClr val="bg1"/>
                </a:solidFill>
              </a:rPr>
              <a:t>eliminated</a:t>
            </a:r>
            <a:r>
              <a:rPr lang="en-US" sz="1800" dirty="0">
                <a:solidFill>
                  <a:schemeClr val="bg1"/>
                </a:solidFill>
              </a:rPr>
              <a:t> mother-to-child HIV transmission in 2015 [WHO, 2015]. </a:t>
            </a:r>
          </a:p>
          <a:p>
            <a:pPr marL="457200" indent="-457200">
              <a:buFont typeface="+mj-lt"/>
              <a:buAutoNum type="arabicPeriod"/>
            </a:pPr>
            <a:r>
              <a:rPr lang="en-US" sz="1800" dirty="0">
                <a:solidFill>
                  <a:schemeClr val="bg1"/>
                </a:solidFill>
              </a:rPr>
              <a:t>Even the District of Columbia (DC), America’s most HIV-affected jurisdiction, </a:t>
            </a:r>
            <a:r>
              <a:rPr lang="en-US" sz="1800" b="1" dirty="0">
                <a:solidFill>
                  <a:schemeClr val="bg1"/>
                </a:solidFill>
              </a:rPr>
              <a:t>decreased</a:t>
            </a:r>
            <a:r>
              <a:rPr lang="en-US" sz="1800" dirty="0">
                <a:solidFill>
                  <a:schemeClr val="bg1"/>
                </a:solidFill>
              </a:rPr>
              <a:t> its HIV diagnoses by 57% over eight years [DC DOH, 2015]. </a:t>
            </a:r>
          </a:p>
          <a:p>
            <a:pPr marL="457200" indent="-457200">
              <a:buFont typeface="+mj-lt"/>
              <a:buAutoNum type="arabicPeriod"/>
            </a:pPr>
            <a:r>
              <a:rPr lang="en-US" sz="1800" dirty="0">
                <a:solidFill>
                  <a:schemeClr val="bg1"/>
                </a:solidFill>
              </a:rPr>
              <a:t>Globally, and even in highly affected American cities like San Francisco, there are goals of </a:t>
            </a:r>
            <a:r>
              <a:rPr lang="en-US" sz="1800" b="1" dirty="0">
                <a:solidFill>
                  <a:schemeClr val="bg1"/>
                </a:solidFill>
              </a:rPr>
              <a:t>“Getting to Zero,” </a:t>
            </a:r>
            <a:r>
              <a:rPr lang="en-US" sz="1800" dirty="0">
                <a:solidFill>
                  <a:schemeClr val="bg1"/>
                </a:solidFill>
              </a:rPr>
              <a:t>meaning zero AIDS deaths, zero new HIV infections, and zero discrimination [SF Zero, 2015]. </a:t>
            </a:r>
          </a:p>
          <a:p>
            <a:pPr marL="457200" indent="-457200">
              <a:buFont typeface="+mj-lt"/>
              <a:buAutoNum type="arabicPeriod"/>
            </a:pPr>
            <a:r>
              <a:rPr lang="en-US" sz="1800" dirty="0">
                <a:solidFill>
                  <a:schemeClr val="bg1"/>
                </a:solidFill>
              </a:rPr>
              <a:t>The White House tells us an </a:t>
            </a:r>
            <a:r>
              <a:rPr lang="en-US" sz="1800" b="1" dirty="0">
                <a:solidFill>
                  <a:schemeClr val="bg1"/>
                </a:solidFill>
              </a:rPr>
              <a:t>“AIDS-free Generation” </a:t>
            </a:r>
            <a:r>
              <a:rPr lang="en-US" sz="1800" dirty="0">
                <a:solidFill>
                  <a:schemeClr val="bg1"/>
                </a:solidFill>
              </a:rPr>
              <a:t>is within our reach [White House, 2011]. The world around us has changed in remarkable ways with the advent of potent and tolerable drugs to treat and prevent HIV, and the discovery that effective treatment of HIV not only saves lives and keeps people healthy, but also sharply decreases HIV transmission to others. </a:t>
            </a:r>
          </a:p>
          <a:p>
            <a:pPr marL="457200" indent="-457200">
              <a:buFont typeface="+mj-lt"/>
              <a:buAutoNum type="arabicPeriod"/>
            </a:pPr>
            <a:r>
              <a:rPr lang="en-US" sz="1800" dirty="0">
                <a:solidFill>
                  <a:schemeClr val="bg1"/>
                </a:solidFill>
              </a:rPr>
              <a:t>Additionally, in 2012, a medication to prevent HIV infection(</a:t>
            </a:r>
            <a:r>
              <a:rPr lang="en-US" sz="1800" b="1" dirty="0" err="1">
                <a:solidFill>
                  <a:schemeClr val="bg1"/>
                </a:solidFill>
              </a:rPr>
              <a:t>PrEP</a:t>
            </a:r>
            <a:r>
              <a:rPr lang="en-US" sz="1800" dirty="0">
                <a:solidFill>
                  <a:schemeClr val="bg1"/>
                </a:solidFill>
              </a:rPr>
              <a:t>) was licensed by the Food and Drug Administration (FDA). US cities, states, and countries that have benefitted most from these advances are those that have had the political will to use their knowledge and resources to change the course of the HIV/AIDS epidemic.</a:t>
            </a:r>
          </a:p>
        </p:txBody>
      </p:sp>
      <p:sp>
        <p:nvSpPr>
          <p:cNvPr id="5" name="Title 3"/>
          <p:cNvSpPr txBox="1">
            <a:spLocks/>
          </p:cNvSpPr>
          <p:nvPr/>
        </p:nvSpPr>
        <p:spPr>
          <a:xfrm>
            <a:off x="457200" y="76200"/>
            <a:ext cx="8229600" cy="4572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uLnTx/>
                <a:uFillTx/>
                <a:latin typeface="+mj-lt"/>
                <a:ea typeface="+mj-ea"/>
                <a:cs typeface="+mj-cs"/>
              </a:rPr>
              <a:t>I.  </a:t>
            </a:r>
            <a:r>
              <a:rPr kumimoji="0" lang="en-US" sz="5400" b="1" i="0" u="none" strike="noStrike" kern="1200" cap="none" spc="0" normalizeH="0" baseline="0" noProof="0" dirty="0">
                <a:ln>
                  <a:noFill/>
                </a:ln>
                <a:solidFill>
                  <a:srgbClr val="FFFF00"/>
                </a:solidFill>
                <a:effectLst/>
                <a:uLnTx/>
                <a:uFillTx/>
                <a:latin typeface="+mj-lt"/>
                <a:ea typeface="+mj-ea"/>
                <a:cs typeface="+mj-cs"/>
              </a:rPr>
              <a:t>The “Southern</a:t>
            </a:r>
            <a:r>
              <a:rPr lang="en-US" sz="5400" b="1" dirty="0">
                <a:solidFill>
                  <a:srgbClr val="FFFF00"/>
                </a:solidFill>
                <a:latin typeface="+mj-lt"/>
                <a:ea typeface="+mj-ea"/>
                <a:cs typeface="+mj-cs"/>
              </a:rPr>
              <a:t> Epidemic”</a:t>
            </a:r>
            <a:endParaRPr kumimoji="0" lang="en-US" sz="5400" b="1" i="0" u="none" strike="noStrike" kern="1200" cap="none" spc="0" normalizeH="0" baseline="0" noProof="0" dirty="0">
              <a:ln>
                <a:noFill/>
              </a:ln>
              <a:solidFill>
                <a:srgbClr val="FFFF00"/>
              </a:solidFill>
              <a:effectLst/>
              <a:uLnTx/>
              <a:uFillTx/>
              <a:latin typeface="+mj-lt"/>
              <a:ea typeface="+mj-ea"/>
              <a:cs typeface="+mj-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1"/>
            <a:ext cx="8839200" cy="6248400"/>
          </a:xfrm>
        </p:spPr>
        <p:txBody>
          <a:bodyPr>
            <a:normAutofit/>
          </a:bodyPr>
          <a:lstStyle/>
          <a:p>
            <a:pPr marL="514350" indent="-514350">
              <a:buNone/>
            </a:pPr>
            <a:r>
              <a:rPr lang="en-US" b="1" u="sng" dirty="0">
                <a:solidFill>
                  <a:schemeClr val="bg1"/>
                </a:solidFill>
              </a:rPr>
              <a:t>HOWEVER</a:t>
            </a:r>
            <a:r>
              <a:rPr lang="en-US" dirty="0">
                <a:solidFill>
                  <a:schemeClr val="bg1"/>
                </a:solidFill>
              </a:rPr>
              <a:t>:</a:t>
            </a:r>
          </a:p>
          <a:p>
            <a:pPr marL="514350" indent="-514350">
              <a:buNone/>
            </a:pPr>
            <a:r>
              <a:rPr lang="en-US" dirty="0">
                <a:solidFill>
                  <a:schemeClr val="bg1"/>
                </a:solidFill>
              </a:rPr>
              <a:t>The Southern United States continues to face great challenges which have affected the epidemic. </a:t>
            </a:r>
          </a:p>
          <a:p>
            <a:pPr marL="514350" indent="-514350">
              <a:buFont typeface="+mj-lt"/>
              <a:buAutoNum type="arabicPeriod"/>
            </a:pPr>
            <a:r>
              <a:rPr lang="en-US" sz="2000" dirty="0">
                <a:solidFill>
                  <a:schemeClr val="bg1"/>
                </a:solidFill>
              </a:rPr>
              <a:t>The greatest poverty, </a:t>
            </a:r>
          </a:p>
          <a:p>
            <a:pPr marL="514350" indent="-514350">
              <a:buFont typeface="+mj-lt"/>
              <a:buAutoNum type="arabicPeriod"/>
            </a:pPr>
            <a:r>
              <a:rPr lang="en-US" sz="2000" dirty="0">
                <a:solidFill>
                  <a:schemeClr val="bg1"/>
                </a:solidFill>
              </a:rPr>
              <a:t>The highest rates of sexually transmitted infections (STIs), </a:t>
            </a:r>
          </a:p>
          <a:p>
            <a:pPr marL="514350" indent="-514350">
              <a:buFont typeface="+mj-lt"/>
              <a:buAutoNum type="arabicPeriod"/>
            </a:pPr>
            <a:r>
              <a:rPr lang="en-US" sz="2000" dirty="0">
                <a:solidFill>
                  <a:schemeClr val="bg1"/>
                </a:solidFill>
              </a:rPr>
              <a:t>The greatest number of people without health insurance, </a:t>
            </a:r>
          </a:p>
          <a:p>
            <a:pPr marL="514350" indent="-514350">
              <a:buFont typeface="+mj-lt"/>
              <a:buAutoNum type="arabicPeriod"/>
            </a:pPr>
            <a:r>
              <a:rPr lang="en-US" sz="2000" dirty="0">
                <a:solidFill>
                  <a:schemeClr val="bg1"/>
                </a:solidFill>
              </a:rPr>
              <a:t>The least access to health care, </a:t>
            </a:r>
          </a:p>
          <a:p>
            <a:pPr marL="514350" indent="-514350">
              <a:buFont typeface="+mj-lt"/>
              <a:buAutoNum type="arabicPeriod"/>
            </a:pPr>
            <a:r>
              <a:rPr lang="en-US" sz="2000" dirty="0">
                <a:solidFill>
                  <a:schemeClr val="bg1"/>
                </a:solidFill>
              </a:rPr>
              <a:t>The South has the most people (US) living with HIV and AIDS, </a:t>
            </a:r>
          </a:p>
          <a:p>
            <a:pPr marL="514350" indent="-514350">
              <a:buFont typeface="+mj-lt"/>
              <a:buAutoNum type="arabicPeriod"/>
            </a:pPr>
            <a:r>
              <a:rPr lang="en-US" sz="2000" dirty="0">
                <a:solidFill>
                  <a:schemeClr val="bg1"/>
                </a:solidFill>
              </a:rPr>
              <a:t>The highest HIV/AIDS-related mortality rates, </a:t>
            </a:r>
          </a:p>
          <a:p>
            <a:pPr marL="514350" indent="-514350">
              <a:buFont typeface="+mj-lt"/>
              <a:buAutoNum type="arabicPeriod"/>
            </a:pPr>
            <a:r>
              <a:rPr lang="en-US" sz="2000" dirty="0">
                <a:solidFill>
                  <a:schemeClr val="bg1"/>
                </a:solidFill>
              </a:rPr>
              <a:t>The fastest growing epidemic in the nation. </a:t>
            </a:r>
          </a:p>
          <a:p>
            <a:pPr marL="514350" indent="-514350">
              <a:buNone/>
            </a:pPr>
            <a:endParaRPr lang="en-US"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549" y="274638"/>
            <a:ext cx="8708065" cy="1143000"/>
          </a:xfrm>
        </p:spPr>
        <p:txBody>
          <a:bodyPr tIns="91440" bIns="91440">
            <a:normAutofit/>
          </a:bodyPr>
          <a:lstStyle/>
          <a:p>
            <a:pPr eaLnBrk="1" fontAlgn="auto" hangingPunct="1">
              <a:spcAft>
                <a:spcPts val="0"/>
              </a:spcAft>
              <a:defRPr/>
            </a:pPr>
            <a:r>
              <a:rPr lang="en-US" sz="2900" b="1" dirty="0"/>
              <a:t>Rates of White Persons Living with an 
HIV Diagnosis in Georgia, by County, 2010</a:t>
            </a:r>
          </a:p>
        </p:txBody>
      </p:sp>
      <p:sp>
        <p:nvSpPr>
          <p:cNvPr id="11267" name="Rectangle 11"/>
          <p:cNvSpPr>
            <a:spLocks noChangeArrowheads="1"/>
          </p:cNvSpPr>
          <p:nvPr/>
        </p:nvSpPr>
        <p:spPr bwMode="auto">
          <a:xfrm>
            <a:off x="361950" y="6088063"/>
            <a:ext cx="6049963" cy="200025"/>
          </a:xfrm>
          <a:prstGeom prst="rect">
            <a:avLst/>
          </a:prstGeom>
          <a:noFill/>
          <a:ln w="9525">
            <a:noFill/>
            <a:miter lim="800000"/>
            <a:headEnd/>
            <a:tailEnd/>
          </a:ln>
        </p:spPr>
        <p:txBody>
          <a:bodyPr lIns="45720" rIns="45720">
            <a:spAutoFit/>
          </a:bodyPr>
          <a:lstStyle/>
          <a:p>
            <a:pPr>
              <a:spcAft>
                <a:spcPts val="300"/>
              </a:spcAft>
            </a:pPr>
            <a:r>
              <a:rPr lang="en-US" sz="700">
                <a:latin typeface="Arial" pitchFamily="34" charset="0"/>
              </a:rPr>
              <a:t>Note. Data include persons with a diagnosis of HIV infection, regardless of the stage of disease at diagnosis, and have been statistically adjusted to account for reporting delays and missing risk-factor information, but not for incomplete reporting.  
Data Source: Centers for Disease Control and Prevention, National Center for HIV/AIDS, Viral Hepatitis, STD, and TB Prevention, Division of HIV/AIDS Prevention.</a:t>
            </a:r>
          </a:p>
        </p:txBody>
      </p:sp>
      <p:sp>
        <p:nvSpPr>
          <p:cNvPr id="11268" name="Rectangle 6"/>
          <p:cNvSpPr>
            <a:spLocks noChangeArrowheads="1"/>
          </p:cNvSpPr>
          <p:nvPr/>
        </p:nvSpPr>
        <p:spPr bwMode="auto">
          <a:xfrm>
            <a:off x="361950" y="5838825"/>
            <a:ext cx="6049963" cy="200025"/>
          </a:xfrm>
          <a:prstGeom prst="rect">
            <a:avLst/>
          </a:prstGeom>
          <a:noFill/>
          <a:ln w="9525">
            <a:noFill/>
            <a:miter lim="800000"/>
            <a:headEnd/>
            <a:tailEnd/>
          </a:ln>
        </p:spPr>
        <p:txBody>
          <a:bodyPr lIns="45720" rIns="45720">
            <a:spAutoFit/>
          </a:bodyPr>
          <a:lstStyle/>
          <a:p>
            <a:r>
              <a:rPr lang="en-US" sz="700">
                <a:latin typeface="Arial" pitchFamily="34" charset="0"/>
              </a:rPr>
              <a:t>* Data are not shown to protect privacy.  ** State health department requested not to release data.</a:t>
            </a:r>
          </a:p>
        </p:txBody>
      </p:sp>
      <p:pic>
        <p:nvPicPr>
          <p:cNvPr id="11269" name="Picture 4" descr="C:\dev\av\slides\state\GA\GA_bnhratedec.png"/>
          <p:cNvPicPr>
            <a:picLocks noChangeAspect="1" noChangeArrowheads="1"/>
          </p:cNvPicPr>
          <p:nvPr/>
        </p:nvPicPr>
        <p:blipFill>
          <a:blip r:embed="rId3" cstate="print"/>
          <a:srcRect/>
          <a:stretch>
            <a:fillRect/>
          </a:stretch>
        </p:blipFill>
        <p:spPr bwMode="auto">
          <a:xfrm>
            <a:off x="1981200" y="1485900"/>
            <a:ext cx="5181600" cy="3886200"/>
          </a:xfrm>
          <a:prstGeom prst="rect">
            <a:avLst/>
          </a:prstGeom>
          <a:noFill/>
          <a:ln w="9525">
            <a:noFill/>
            <a:miter lim="800000"/>
            <a:headEnd/>
            <a:tailEnd/>
          </a:ln>
        </p:spPr>
      </p:pic>
      <p:pic>
        <p:nvPicPr>
          <p:cNvPr id="11270" name="Picture 6" descr="C:\dev\av\slides\state\GA\legend\GA_age55overratedec_legend.png"/>
          <p:cNvPicPr>
            <a:picLocks noChangeAspect="1" noChangeArrowheads="1"/>
          </p:cNvPicPr>
          <p:nvPr/>
        </p:nvPicPr>
        <p:blipFill>
          <a:blip r:embed="rId4" cstate="print"/>
          <a:srcRect/>
          <a:stretch>
            <a:fillRect/>
          </a:stretch>
        </p:blipFill>
        <p:spPr bwMode="auto">
          <a:xfrm>
            <a:off x="7224713" y="4054475"/>
            <a:ext cx="1538287" cy="1317625"/>
          </a:xfrm>
          <a:prstGeom prst="rect">
            <a:avLst/>
          </a:prstGeom>
          <a:noFill/>
          <a:ln w="9525">
            <a:noFill/>
            <a:miter lim="800000"/>
            <a:headEnd/>
            <a:tailEnd/>
          </a:ln>
        </p:spPr>
      </p:pic>
      <p:sp>
        <p:nvSpPr>
          <p:cNvPr id="7" name="TextBox 6"/>
          <p:cNvSpPr txBox="1"/>
          <p:nvPr/>
        </p:nvSpPr>
        <p:spPr>
          <a:xfrm>
            <a:off x="281010" y="6480575"/>
            <a:ext cx="8518503" cy="307777"/>
          </a:xfrm>
          <a:prstGeom prst="rect">
            <a:avLst/>
          </a:prstGeom>
          <a:noFill/>
        </p:spPr>
        <p:txBody>
          <a:bodyPr wrap="square" rtlCol="0">
            <a:spAutoFit/>
          </a:bodyPr>
          <a:lstStyle/>
          <a:p>
            <a:r>
              <a:rPr lang="en-US" sz="1400" b="0" dirty="0">
                <a:solidFill>
                  <a:schemeClr val="tx1"/>
                </a:solidFill>
              </a:rPr>
              <a:t>http://www.aidsvu.org</a:t>
            </a:r>
          </a:p>
        </p:txBody>
      </p:sp>
      <p:sp>
        <p:nvSpPr>
          <p:cNvPr id="8" name="Title 1"/>
          <p:cNvSpPr txBox="1">
            <a:spLocks/>
          </p:cNvSpPr>
          <p:nvPr/>
        </p:nvSpPr>
        <p:spPr bwMode="auto">
          <a:xfrm>
            <a:off x="803713" y="36196"/>
            <a:ext cx="7829550" cy="74558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sng" strike="noStrike" kern="0" cap="none" spc="0" normalizeH="0" baseline="0" noProof="0" dirty="0">
                <a:ln>
                  <a:noFill/>
                </a:ln>
                <a:solidFill>
                  <a:srgbClr val="FF0000"/>
                </a:solidFill>
                <a:effectLst/>
                <a:uLnTx/>
                <a:uFillTx/>
                <a:latin typeface="+mj-lt"/>
                <a:ea typeface="+mj-ea"/>
                <a:cs typeface="+mj-cs"/>
              </a:rPr>
              <a:t>Health Disparity</a:t>
            </a:r>
            <a:br>
              <a:rPr kumimoji="0" lang="en-US" sz="2500" b="0" i="0" u="none" strike="noStrike" kern="0" cap="none" spc="0" normalizeH="0" baseline="0" noProof="0" dirty="0">
                <a:ln>
                  <a:noFill/>
                </a:ln>
                <a:solidFill>
                  <a:schemeClr val="tx2"/>
                </a:solidFill>
                <a:effectLst/>
                <a:uLnTx/>
                <a:uFillTx/>
                <a:latin typeface="+mj-lt"/>
                <a:ea typeface="+mj-ea"/>
                <a:cs typeface="+mj-cs"/>
              </a:rPr>
            </a:br>
            <a:endParaRPr kumimoji="0" lang="en-US" sz="2500" b="0" i="0" u="none" strike="noStrike" kern="0" cap="none" spc="0" normalizeH="0" baseline="0" noProof="0" dirty="0">
              <a:ln>
                <a:noFill/>
              </a:ln>
              <a:solidFill>
                <a:schemeClr val="tx2"/>
              </a:solidFill>
              <a:effectLst/>
              <a:uLnTx/>
              <a:uFillTx/>
              <a:latin typeface="+mj-lt"/>
              <a:ea typeface="+mj-ea"/>
              <a:cs typeface="+mj-cs"/>
            </a:endParaRPr>
          </a:p>
        </p:txBody>
      </p:sp>
      <p:sp>
        <p:nvSpPr>
          <p:cNvPr id="9" name="Title 1"/>
          <p:cNvSpPr txBox="1">
            <a:spLocks/>
          </p:cNvSpPr>
          <p:nvPr/>
        </p:nvSpPr>
        <p:spPr bwMode="auto">
          <a:xfrm>
            <a:off x="1390650" y="447675"/>
            <a:ext cx="7829550" cy="466725"/>
          </a:xfrm>
          <a:prstGeom prst="rect">
            <a:avLst/>
          </a:prstGeom>
          <a:noFill/>
          <a:ln w="9525">
            <a:noFill/>
            <a:miter lim="800000"/>
            <a:headEnd/>
            <a:tailEnd/>
          </a:ln>
          <a:effectLst/>
        </p:spPr>
        <p:txBody>
          <a:bodyPr vert="horz" wrap="square" lIns="0" tIns="91440" rIns="0" bIns="91440" numCol="1" anchor="t" anchorCtr="0" compatLnSpc="1">
            <a:prstTxWarp prst="textNoShape">
              <a:avLst/>
            </a:prstTxWarp>
            <a:noAutofit/>
          </a:body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2900" b="1" i="0" u="none" strike="noStrike" kern="0" cap="none" spc="0" normalizeH="0" baseline="0" noProof="0" dirty="0">
                <a:ln>
                  <a:noFill/>
                </a:ln>
                <a:solidFill>
                  <a:schemeClr val="tx2"/>
                </a:solidFill>
                <a:effectLst>
                  <a:outerShdw blurRad="38100" dist="38100" dir="2700000" algn="tl">
                    <a:srgbClr val="C0C0C0"/>
                  </a:outerShdw>
                </a:effectLst>
                <a:uLnTx/>
                <a:uFillTx/>
                <a:latin typeface="+mj-lt"/>
                <a:ea typeface="+mj-ea"/>
                <a:cs typeface="+mj-cs"/>
              </a:rPr>
              <a:t>Rates of Black Persons Living with an 
HIV Diagnosis in Georgia, by County, 2010</a:t>
            </a:r>
          </a:p>
        </p:txBody>
      </p:sp>
      <p:sp>
        <p:nvSpPr>
          <p:cNvPr id="10" name="Rectangle 11"/>
          <p:cNvSpPr>
            <a:spLocks noChangeArrowheads="1"/>
          </p:cNvSpPr>
          <p:nvPr/>
        </p:nvSpPr>
        <p:spPr bwMode="auto">
          <a:xfrm>
            <a:off x="361950" y="6088063"/>
            <a:ext cx="6049963" cy="200025"/>
          </a:xfrm>
          <a:prstGeom prst="rect">
            <a:avLst/>
          </a:prstGeom>
          <a:noFill/>
          <a:ln w="9525">
            <a:noFill/>
            <a:miter lim="800000"/>
            <a:headEnd/>
            <a:tailEnd/>
          </a:ln>
        </p:spPr>
        <p:txBody>
          <a:bodyPr lIns="45720" rIns="45720">
            <a:spAutoFit/>
          </a:bodyPr>
          <a:lstStyle/>
          <a:p>
            <a:pPr>
              <a:spcAft>
                <a:spcPts val="300"/>
              </a:spcAft>
            </a:pPr>
            <a:r>
              <a:rPr lang="en-US" sz="700">
                <a:latin typeface="Arial" pitchFamily="34" charset="0"/>
              </a:rPr>
              <a:t>Note. Data include persons with a diagnosis of HIV infection, regardless of the stage of disease at diagnosis, and have been statistically adjusted to account for reporting delays and missing risk-factor information, but not for incomplete reporting.  
Data Source: Centers for Disease Control and Prevention, National Center for HIV/AIDS, Viral Hepatitis, STD, and TB Prevention, Division of HIV/AIDS Prevention.</a:t>
            </a:r>
          </a:p>
        </p:txBody>
      </p:sp>
      <p:sp>
        <p:nvSpPr>
          <p:cNvPr id="11" name="Rectangle 6"/>
          <p:cNvSpPr>
            <a:spLocks noChangeArrowheads="1"/>
          </p:cNvSpPr>
          <p:nvPr/>
        </p:nvSpPr>
        <p:spPr bwMode="auto">
          <a:xfrm>
            <a:off x="361950" y="5838825"/>
            <a:ext cx="6049963" cy="200025"/>
          </a:xfrm>
          <a:prstGeom prst="rect">
            <a:avLst/>
          </a:prstGeom>
          <a:noFill/>
          <a:ln w="9525">
            <a:noFill/>
            <a:miter lim="800000"/>
            <a:headEnd/>
            <a:tailEnd/>
          </a:ln>
        </p:spPr>
        <p:txBody>
          <a:bodyPr lIns="45720" rIns="45720">
            <a:spAutoFit/>
          </a:bodyPr>
          <a:lstStyle/>
          <a:p>
            <a:r>
              <a:rPr lang="en-US" sz="700">
                <a:latin typeface="Arial" pitchFamily="34" charset="0"/>
              </a:rPr>
              <a:t>* Data are not shown to protect privacy.  ** State health department requested not to release data.</a:t>
            </a:r>
          </a:p>
        </p:txBody>
      </p:sp>
      <p:pic>
        <p:nvPicPr>
          <p:cNvPr id="12" name="Picture 4" descr="C:\dev\av\slides\state\GA\GA_bnhratedec.png"/>
          <p:cNvPicPr>
            <a:picLocks noChangeAspect="1" noChangeArrowheads="1"/>
          </p:cNvPicPr>
          <p:nvPr/>
        </p:nvPicPr>
        <p:blipFill>
          <a:blip r:embed="rId5" cstate="print"/>
          <a:srcRect/>
          <a:stretch>
            <a:fillRect/>
          </a:stretch>
        </p:blipFill>
        <p:spPr bwMode="auto">
          <a:xfrm>
            <a:off x="1981200" y="1485900"/>
            <a:ext cx="5181600" cy="3886200"/>
          </a:xfrm>
          <a:prstGeom prst="rect">
            <a:avLst/>
          </a:prstGeom>
          <a:noFill/>
          <a:ln w="9525">
            <a:noFill/>
            <a:miter lim="800000"/>
            <a:headEnd/>
            <a:tailEnd/>
          </a:ln>
        </p:spPr>
      </p:pic>
      <p:pic>
        <p:nvPicPr>
          <p:cNvPr id="13" name="Picture 6" descr="C:\dev\av\slides\state\GA\legend\GA_age55overratedec_legend.png"/>
          <p:cNvPicPr>
            <a:picLocks noChangeAspect="1" noChangeArrowheads="1"/>
          </p:cNvPicPr>
          <p:nvPr/>
        </p:nvPicPr>
        <p:blipFill>
          <a:blip r:embed="rId6" cstate="print"/>
          <a:srcRect/>
          <a:stretch>
            <a:fillRect/>
          </a:stretch>
        </p:blipFill>
        <p:spPr bwMode="auto">
          <a:xfrm>
            <a:off x="7224713" y="4054475"/>
            <a:ext cx="1538287" cy="1317625"/>
          </a:xfrm>
          <a:prstGeom prst="rect">
            <a:avLst/>
          </a:prstGeom>
          <a:noFill/>
          <a:ln w="9525">
            <a:noFill/>
            <a:miter lim="800000"/>
            <a:headEnd/>
            <a:tailEnd/>
          </a:ln>
        </p:spPr>
      </p:pic>
      <p:sp>
        <p:nvSpPr>
          <p:cNvPr id="14" name="TextBox 13"/>
          <p:cNvSpPr txBox="1"/>
          <p:nvPr/>
        </p:nvSpPr>
        <p:spPr>
          <a:xfrm>
            <a:off x="281010" y="6480575"/>
            <a:ext cx="8518503" cy="307777"/>
          </a:xfrm>
          <a:prstGeom prst="rect">
            <a:avLst/>
          </a:prstGeom>
          <a:noFill/>
        </p:spPr>
        <p:txBody>
          <a:bodyPr wrap="square" rtlCol="0">
            <a:spAutoFit/>
          </a:bodyPr>
          <a:lstStyle/>
          <a:p>
            <a:r>
              <a:rPr lang="en-US" sz="1400" b="0" dirty="0">
                <a:solidFill>
                  <a:schemeClr val="tx1"/>
                </a:solidFill>
              </a:rPr>
              <a:t>http://www.aidsvu.org</a:t>
            </a:r>
          </a:p>
        </p:txBody>
      </p:sp>
      <p:sp>
        <p:nvSpPr>
          <p:cNvPr id="15" name="Title 1"/>
          <p:cNvSpPr txBox="1">
            <a:spLocks/>
          </p:cNvSpPr>
          <p:nvPr/>
        </p:nvSpPr>
        <p:spPr bwMode="auto">
          <a:xfrm>
            <a:off x="803713" y="57462"/>
            <a:ext cx="7829550" cy="74558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sng" strike="noStrike" kern="0" cap="none" spc="0" normalizeH="0" baseline="0" noProof="0" dirty="0">
                <a:ln>
                  <a:noFill/>
                </a:ln>
                <a:solidFill>
                  <a:srgbClr val="FF0000"/>
                </a:solidFill>
                <a:effectLst/>
                <a:uLnTx/>
                <a:uFillTx/>
                <a:latin typeface="+mj-lt"/>
                <a:ea typeface="+mj-ea"/>
                <a:cs typeface="+mj-cs"/>
              </a:rPr>
              <a:t>Health Disparity</a:t>
            </a:r>
            <a:br>
              <a:rPr kumimoji="0" lang="en-US" sz="2500" b="0" i="0" u="none" strike="noStrike" kern="0" cap="none" spc="0" normalizeH="0" baseline="0" noProof="0" dirty="0">
                <a:ln>
                  <a:noFill/>
                </a:ln>
                <a:solidFill>
                  <a:schemeClr val="tx2"/>
                </a:solidFill>
                <a:effectLst/>
                <a:uLnTx/>
                <a:uFillTx/>
                <a:latin typeface="+mj-lt"/>
                <a:ea typeface="+mj-ea"/>
                <a:cs typeface="+mj-cs"/>
              </a:rPr>
            </a:br>
            <a:endParaRPr kumimoji="0" lang="en-US" sz="25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126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1268"/>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126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1270"/>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267" grpId="0"/>
      <p:bldP spid="11268" grpId="0"/>
      <p:bldP spid="7" grpId="0"/>
      <p:bldP spid="8" grpId="0"/>
      <p:bldP spid="9" grpId="0"/>
      <p:bldP spid="10" grpId="0"/>
      <p:bldP spid="11"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28600" y="410469"/>
            <a:ext cx="8686800" cy="1020763"/>
          </a:xfrm>
          <a:prstGeom prst="rect">
            <a:avLst/>
          </a:prstGeom>
        </p:spPr>
        <p:txBody>
          <a:bodyPr lIns="18288" rIns="18288" anchor="ctr">
            <a:normAutofit/>
          </a:bodyPr>
          <a:lstStyle>
            <a:lvl1pPr algn="ctr" defTabSz="914400" rtl="0" eaLnBrk="1" latinLnBrk="0" hangingPunct="1">
              <a:spcBef>
                <a:spcPct val="0"/>
              </a:spcBef>
              <a:buNone/>
              <a:defRPr sz="3200" kern="1200">
                <a:solidFill>
                  <a:schemeClr val="bg1"/>
                </a:solidFill>
                <a:effectLst>
                  <a:outerShdw blurRad="38100" dist="38100" dir="2700000" algn="tl">
                    <a:srgbClr val="000000">
                      <a:alpha val="43137"/>
                    </a:srgbClr>
                  </a:outerShdw>
                </a:effectLst>
                <a:latin typeface="Arial" pitchFamily="34" charset="0"/>
                <a:ea typeface="+mj-ea"/>
                <a:cs typeface="Arial" pitchFamily="34" charset="0"/>
              </a:defRPr>
            </a:lvl1pPr>
          </a:lstStyle>
          <a:p>
            <a:pPr fontAlgn="auto">
              <a:spcAft>
                <a:spcPts val="0"/>
              </a:spcAft>
              <a:defRPr/>
            </a:pPr>
            <a:r>
              <a:rPr lang="en-US" sz="2900" b="1" dirty="0">
                <a:solidFill>
                  <a:schemeClr val="tx1"/>
                </a:solidFill>
                <a:effectLst/>
              </a:rPr>
              <a:t>Rates of White Persons Living with an HIV or AIDS Diagnosis in Atlanta, by ZIP Code, 2010</a:t>
            </a:r>
          </a:p>
        </p:txBody>
      </p:sp>
      <p:sp>
        <p:nvSpPr>
          <p:cNvPr id="81923" name="Rectangle 9"/>
          <p:cNvSpPr>
            <a:spLocks noChangeArrowheads="1"/>
          </p:cNvSpPr>
          <p:nvPr/>
        </p:nvSpPr>
        <p:spPr bwMode="auto">
          <a:xfrm>
            <a:off x="361950" y="6088063"/>
            <a:ext cx="6049963" cy="454025"/>
          </a:xfrm>
          <a:prstGeom prst="rect">
            <a:avLst/>
          </a:prstGeom>
          <a:noFill/>
          <a:ln w="9525">
            <a:noFill/>
            <a:miter lim="800000"/>
            <a:headEnd/>
            <a:tailEnd/>
          </a:ln>
        </p:spPr>
        <p:txBody>
          <a:bodyPr lIns="45720" rIns="45720">
            <a:spAutoFit/>
          </a:bodyPr>
          <a:lstStyle/>
          <a:p>
            <a:pPr>
              <a:spcAft>
                <a:spcPts val="300"/>
              </a:spcAft>
            </a:pPr>
            <a:r>
              <a:rPr lang="en-US" sz="700">
                <a:solidFill>
                  <a:srgbClr val="000000"/>
                </a:solidFill>
                <a:cs typeface="Arial" pitchFamily="34" charset="0"/>
              </a:rPr>
              <a:t>Notes. Rates include persons living with an HIV or AIDS diagnosis in Clayton, Cobb, DeKalb, Fulton, and Gwinnett Counties at the end of 2010 and who were reported as of 04/01/2013. Data have not been adjusted for reporting delays.
Data Source: Georgia Department of Public Health, Division of Health Protection, Epidemiology Program, HIV/AIDS Epidemiology Section.</a:t>
            </a:r>
          </a:p>
        </p:txBody>
      </p:sp>
      <p:sp>
        <p:nvSpPr>
          <p:cNvPr id="81924" name="Rectangle 10"/>
          <p:cNvSpPr>
            <a:spLocks noChangeArrowheads="1"/>
          </p:cNvSpPr>
          <p:nvPr/>
        </p:nvSpPr>
        <p:spPr bwMode="auto">
          <a:xfrm>
            <a:off x="361950" y="5838825"/>
            <a:ext cx="6049963" cy="200025"/>
          </a:xfrm>
          <a:prstGeom prst="rect">
            <a:avLst/>
          </a:prstGeom>
          <a:noFill/>
          <a:ln w="9525">
            <a:noFill/>
            <a:miter lim="800000"/>
            <a:headEnd/>
            <a:tailEnd/>
          </a:ln>
        </p:spPr>
        <p:txBody>
          <a:bodyPr lIns="45720" rIns="45720">
            <a:spAutoFit/>
          </a:bodyPr>
          <a:lstStyle/>
          <a:p>
            <a:r>
              <a:rPr lang="en-US" sz="700">
                <a:solidFill>
                  <a:srgbClr val="000000"/>
                </a:solidFill>
                <a:cs typeface="Arial" pitchFamily="34" charset="0"/>
              </a:rPr>
              <a:t>* Data are not shown to protect privacy because of a small number of cases and/or a small population size.</a:t>
            </a:r>
          </a:p>
        </p:txBody>
      </p:sp>
      <p:pic>
        <p:nvPicPr>
          <p:cNvPr id="81925" name="Picture 4" descr="C:\dev\av\slides\city\philadelphia\philadelphia_age60overratedec.png"/>
          <p:cNvPicPr>
            <a:picLocks noChangeAspect="1" noChangeArrowheads="1"/>
          </p:cNvPicPr>
          <p:nvPr/>
        </p:nvPicPr>
        <p:blipFill>
          <a:blip r:embed="rId3" cstate="print"/>
          <a:srcRect/>
          <a:stretch>
            <a:fillRect/>
          </a:stretch>
        </p:blipFill>
        <p:spPr bwMode="auto">
          <a:xfrm>
            <a:off x="2209800" y="1755775"/>
            <a:ext cx="4349750" cy="3654425"/>
          </a:xfrm>
          <a:prstGeom prst="rect">
            <a:avLst/>
          </a:prstGeom>
          <a:noFill/>
          <a:ln w="9525">
            <a:noFill/>
            <a:miter lim="800000"/>
            <a:headEnd/>
            <a:tailEnd/>
          </a:ln>
        </p:spPr>
      </p:pic>
      <p:pic>
        <p:nvPicPr>
          <p:cNvPr id="81926" name="Picture 2" descr="C:\dev\av\slides\city\atlanta\atlanta_age60overratedec_legend.png"/>
          <p:cNvPicPr>
            <a:picLocks noChangeAspect="1" noChangeArrowheads="1"/>
          </p:cNvPicPr>
          <p:nvPr/>
        </p:nvPicPr>
        <p:blipFill>
          <a:blip r:embed="rId4" cstate="print"/>
          <a:srcRect/>
          <a:stretch>
            <a:fillRect/>
          </a:stretch>
        </p:blipFill>
        <p:spPr bwMode="auto">
          <a:xfrm>
            <a:off x="5929313" y="3962400"/>
            <a:ext cx="2224087" cy="1905000"/>
          </a:xfrm>
          <a:prstGeom prst="rect">
            <a:avLst/>
          </a:prstGeom>
          <a:noFill/>
          <a:ln w="9525">
            <a:noFill/>
            <a:miter lim="800000"/>
            <a:headEnd/>
            <a:tailEnd/>
          </a:ln>
        </p:spPr>
      </p:pic>
      <p:sp>
        <p:nvSpPr>
          <p:cNvPr id="7" name="Title 1"/>
          <p:cNvSpPr txBox="1">
            <a:spLocks/>
          </p:cNvSpPr>
          <p:nvPr/>
        </p:nvSpPr>
        <p:spPr bwMode="auto">
          <a:xfrm>
            <a:off x="803713" y="57462"/>
            <a:ext cx="7829550" cy="74558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sng" strike="noStrike" kern="0" cap="none" spc="0" normalizeH="0" baseline="0" noProof="0" dirty="0">
                <a:ln>
                  <a:noFill/>
                </a:ln>
                <a:solidFill>
                  <a:srgbClr val="FF0000"/>
                </a:solidFill>
                <a:effectLst/>
                <a:uLnTx/>
                <a:uFillTx/>
                <a:latin typeface="+mj-lt"/>
                <a:ea typeface="+mj-ea"/>
                <a:cs typeface="+mj-cs"/>
              </a:rPr>
              <a:t>Health Disparity</a:t>
            </a:r>
            <a:br>
              <a:rPr kumimoji="0" lang="en-US" sz="2500" b="0" i="0" u="none" strike="noStrike" kern="0" cap="none" spc="0" normalizeH="0" baseline="0" noProof="0" dirty="0">
                <a:ln>
                  <a:noFill/>
                </a:ln>
                <a:solidFill>
                  <a:schemeClr val="tx2"/>
                </a:solidFill>
                <a:effectLst/>
                <a:uLnTx/>
                <a:uFillTx/>
                <a:latin typeface="+mj-lt"/>
                <a:ea typeface="+mj-ea"/>
                <a:cs typeface="+mj-cs"/>
              </a:rPr>
            </a:br>
            <a:endParaRPr kumimoji="0" lang="en-US" sz="2500" b="0" i="0" u="none" strike="noStrike" kern="0" cap="none" spc="0" normalizeH="0" baseline="0" noProof="0" dirty="0">
              <a:ln>
                <a:noFill/>
              </a:ln>
              <a:solidFill>
                <a:schemeClr val="tx2"/>
              </a:solidFill>
              <a:effectLst/>
              <a:uLnTx/>
              <a:uFillTx/>
              <a:latin typeface="+mj-lt"/>
              <a:ea typeface="+mj-ea"/>
              <a:cs typeface="+mj-cs"/>
            </a:endParaRPr>
          </a:p>
        </p:txBody>
      </p:sp>
      <p:sp>
        <p:nvSpPr>
          <p:cNvPr id="8" name="Title 1"/>
          <p:cNvSpPr txBox="1">
            <a:spLocks/>
          </p:cNvSpPr>
          <p:nvPr/>
        </p:nvSpPr>
        <p:spPr>
          <a:xfrm>
            <a:off x="381000" y="530970"/>
            <a:ext cx="8686800" cy="1020763"/>
          </a:xfrm>
          <a:prstGeom prst="rect">
            <a:avLst/>
          </a:prstGeom>
        </p:spPr>
        <p:txBody>
          <a:bodyPr lIns="18288" rIns="18288" anchor="ctr">
            <a:normAutofit/>
          </a:bodyPr>
          <a:lstStyle>
            <a:lvl1pPr algn="ctr" defTabSz="914400" rtl="0" eaLnBrk="1" latinLnBrk="0" hangingPunct="1">
              <a:spcBef>
                <a:spcPct val="0"/>
              </a:spcBef>
              <a:buNone/>
              <a:defRPr sz="3200" kern="1200">
                <a:solidFill>
                  <a:schemeClr val="bg1"/>
                </a:solidFill>
                <a:effectLst>
                  <a:outerShdw blurRad="38100" dist="38100" dir="2700000" algn="tl">
                    <a:srgbClr val="000000">
                      <a:alpha val="43137"/>
                    </a:srgbClr>
                  </a:outerShdw>
                </a:effectLst>
                <a:latin typeface="Arial" pitchFamily="34" charset="0"/>
                <a:ea typeface="+mj-ea"/>
                <a:cs typeface="Arial" pitchFamily="34" charset="0"/>
              </a:defRPr>
            </a:lvl1pPr>
          </a:lstStyle>
          <a:p>
            <a:pPr fontAlgn="auto">
              <a:spcAft>
                <a:spcPts val="0"/>
              </a:spcAft>
              <a:defRPr/>
            </a:pPr>
            <a:r>
              <a:rPr lang="en-US" sz="2900" b="1" dirty="0">
                <a:solidFill>
                  <a:schemeClr val="tx1"/>
                </a:solidFill>
                <a:effectLst/>
              </a:rPr>
              <a:t>Rates of Black Persons Living with an HIV or AIDS Diagnosis in Atlanta, by ZIP Code, 2010</a:t>
            </a:r>
          </a:p>
        </p:txBody>
      </p:sp>
      <p:sp>
        <p:nvSpPr>
          <p:cNvPr id="10" name="Rectangle 9"/>
          <p:cNvSpPr>
            <a:spLocks noChangeArrowheads="1"/>
          </p:cNvSpPr>
          <p:nvPr/>
        </p:nvSpPr>
        <p:spPr bwMode="auto">
          <a:xfrm>
            <a:off x="514350" y="6240463"/>
            <a:ext cx="6049963" cy="454025"/>
          </a:xfrm>
          <a:prstGeom prst="rect">
            <a:avLst/>
          </a:prstGeom>
          <a:noFill/>
          <a:ln w="9525">
            <a:noFill/>
            <a:miter lim="800000"/>
            <a:headEnd/>
            <a:tailEnd/>
          </a:ln>
        </p:spPr>
        <p:txBody>
          <a:bodyPr lIns="45720" rIns="45720">
            <a:spAutoFit/>
          </a:bodyPr>
          <a:lstStyle/>
          <a:p>
            <a:pPr>
              <a:spcAft>
                <a:spcPts val="300"/>
              </a:spcAft>
            </a:pPr>
            <a:r>
              <a:rPr lang="en-US" sz="700">
                <a:solidFill>
                  <a:srgbClr val="000000"/>
                </a:solidFill>
                <a:cs typeface="Arial" pitchFamily="34" charset="0"/>
              </a:rPr>
              <a:t>Notes. Rates include persons living with an HIV or AIDS diagnosis in Clayton, Cobb, DeKalb, Fulton, and Gwinnett Counties at the end of 2010 and who were reported as of 04/01/2013. Data have not been adjusted for reporting delays.
Data Source: Georgia Department of Public Health, Division of Health Protection, Epidemiology Program, HIV/AIDS Epidemiology Section.</a:t>
            </a:r>
          </a:p>
        </p:txBody>
      </p:sp>
      <p:sp>
        <p:nvSpPr>
          <p:cNvPr id="11" name="Rectangle 10"/>
          <p:cNvSpPr>
            <a:spLocks noChangeArrowheads="1"/>
          </p:cNvSpPr>
          <p:nvPr/>
        </p:nvSpPr>
        <p:spPr bwMode="auto">
          <a:xfrm>
            <a:off x="514350" y="5991225"/>
            <a:ext cx="6049963" cy="200025"/>
          </a:xfrm>
          <a:prstGeom prst="rect">
            <a:avLst/>
          </a:prstGeom>
          <a:noFill/>
          <a:ln w="9525">
            <a:noFill/>
            <a:miter lim="800000"/>
            <a:headEnd/>
            <a:tailEnd/>
          </a:ln>
        </p:spPr>
        <p:txBody>
          <a:bodyPr lIns="45720" rIns="45720">
            <a:spAutoFit/>
          </a:bodyPr>
          <a:lstStyle/>
          <a:p>
            <a:r>
              <a:rPr lang="en-US" sz="700">
                <a:solidFill>
                  <a:srgbClr val="000000"/>
                </a:solidFill>
                <a:cs typeface="Arial" pitchFamily="34" charset="0"/>
              </a:rPr>
              <a:t>* Data are not shown to protect privacy because of a small number of cases and/or a small population size.</a:t>
            </a:r>
          </a:p>
        </p:txBody>
      </p:sp>
      <p:pic>
        <p:nvPicPr>
          <p:cNvPr id="12" name="Picture 4" descr="C:\dev\av\slides\city\philadelphia\philadelphia_age60overratedec.png"/>
          <p:cNvPicPr>
            <a:picLocks noChangeAspect="1" noChangeArrowheads="1"/>
          </p:cNvPicPr>
          <p:nvPr/>
        </p:nvPicPr>
        <p:blipFill>
          <a:blip r:embed="rId5" cstate="print"/>
          <a:srcRect/>
          <a:stretch>
            <a:fillRect/>
          </a:stretch>
        </p:blipFill>
        <p:spPr bwMode="auto">
          <a:xfrm>
            <a:off x="2362200" y="1908175"/>
            <a:ext cx="4349750" cy="3654425"/>
          </a:xfrm>
          <a:prstGeom prst="rect">
            <a:avLst/>
          </a:prstGeom>
          <a:noFill/>
          <a:ln w="9525">
            <a:noFill/>
            <a:miter lim="800000"/>
            <a:headEnd/>
            <a:tailEnd/>
          </a:ln>
        </p:spPr>
      </p:pic>
      <p:pic>
        <p:nvPicPr>
          <p:cNvPr id="13" name="Picture 2" descr="C:\dev\av\slides\city\atlanta\atlanta_age60overratedec_legend.png"/>
          <p:cNvPicPr>
            <a:picLocks noChangeAspect="1" noChangeArrowheads="1"/>
          </p:cNvPicPr>
          <p:nvPr/>
        </p:nvPicPr>
        <p:blipFill>
          <a:blip r:embed="rId6" cstate="print"/>
          <a:srcRect/>
          <a:stretch>
            <a:fillRect/>
          </a:stretch>
        </p:blipFill>
        <p:spPr bwMode="auto">
          <a:xfrm>
            <a:off x="6081713" y="4114800"/>
            <a:ext cx="2224087" cy="1905000"/>
          </a:xfrm>
          <a:prstGeom prst="rect">
            <a:avLst/>
          </a:prstGeom>
          <a:noFill/>
          <a:ln w="9525">
            <a:noFill/>
            <a:miter lim="800000"/>
            <a:headEnd/>
            <a:tailEnd/>
          </a:ln>
        </p:spPr>
      </p:pic>
      <p:sp>
        <p:nvSpPr>
          <p:cNvPr id="14" name="Title 1"/>
          <p:cNvSpPr txBox="1">
            <a:spLocks/>
          </p:cNvSpPr>
          <p:nvPr/>
        </p:nvSpPr>
        <p:spPr bwMode="auto">
          <a:xfrm>
            <a:off x="956113" y="209862"/>
            <a:ext cx="7829550" cy="74558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0" i="0" u="sng" strike="noStrike" kern="0" cap="none" spc="0" normalizeH="0" baseline="0" noProof="0" dirty="0">
                <a:ln>
                  <a:noFill/>
                </a:ln>
                <a:solidFill>
                  <a:srgbClr val="FF0000"/>
                </a:solidFill>
                <a:effectLst/>
                <a:uLnTx/>
                <a:uFillTx/>
                <a:latin typeface="+mj-lt"/>
                <a:ea typeface="+mj-ea"/>
                <a:cs typeface="+mj-cs"/>
              </a:rPr>
              <a:t>Health Disparity</a:t>
            </a:r>
            <a:br>
              <a:rPr kumimoji="0" lang="en-US" sz="2500" b="0" i="0" u="none" strike="noStrike" kern="0" cap="none" spc="0" normalizeH="0" baseline="0" noProof="0" dirty="0">
                <a:ln>
                  <a:noFill/>
                </a:ln>
                <a:solidFill>
                  <a:schemeClr val="tx2"/>
                </a:solidFill>
                <a:effectLst/>
                <a:uLnTx/>
                <a:uFillTx/>
                <a:latin typeface="+mj-lt"/>
                <a:ea typeface="+mj-ea"/>
                <a:cs typeface="+mj-cs"/>
              </a:rPr>
            </a:br>
            <a:endParaRPr kumimoji="0" lang="en-US" sz="2500" b="0" i="0" u="none" strike="noStrike" kern="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81923"/>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81924"/>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81925"/>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81926"/>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1923" grpId="0"/>
      <p:bldP spid="81924" grpId="0"/>
      <p:bldP spid="7" grpId="0"/>
      <p:bldP spid="8" grpId="0"/>
      <p:bldP spid="10" grpId="0"/>
      <p:bldP spid="11"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normAutofit/>
          </a:bodyPr>
          <a:lstStyle/>
          <a:p>
            <a:r>
              <a:rPr lang="en-US" sz="6000" dirty="0">
                <a:solidFill>
                  <a:schemeClr val="bg1"/>
                </a:solidFill>
              </a:rPr>
              <a:t>The “</a:t>
            </a:r>
            <a:r>
              <a:rPr lang="en-US" sz="6000" u="sng" dirty="0">
                <a:solidFill>
                  <a:schemeClr val="bg1"/>
                </a:solidFill>
              </a:rPr>
              <a:t>Southern Epidemic</a:t>
            </a:r>
            <a:r>
              <a:rPr lang="en-US" sz="6000" dirty="0">
                <a:solidFill>
                  <a:schemeClr val="bg1"/>
                </a:solidFill>
              </a:rPr>
              <a:t>”</a:t>
            </a:r>
          </a:p>
        </p:txBody>
      </p:sp>
      <p:sp>
        <p:nvSpPr>
          <p:cNvPr id="4" name="Content Placeholder 3"/>
          <p:cNvSpPr>
            <a:spLocks noGrp="1"/>
          </p:cNvSpPr>
          <p:nvPr>
            <p:ph idx="1"/>
          </p:nvPr>
        </p:nvSpPr>
        <p:spPr>
          <a:xfrm>
            <a:off x="154379" y="1315200"/>
            <a:ext cx="8847117" cy="4525963"/>
          </a:xfrm>
        </p:spPr>
        <p:txBody>
          <a:bodyPr>
            <a:normAutofit fontScale="92500"/>
          </a:bodyPr>
          <a:lstStyle/>
          <a:p>
            <a:pPr>
              <a:buNone/>
            </a:pPr>
            <a:r>
              <a:rPr lang="en-US" sz="2400" dirty="0">
                <a:solidFill>
                  <a:schemeClr val="bg1"/>
                </a:solidFill>
              </a:rPr>
              <a:t>These statistics are fueled by uniqueness in the South’s cultural, political, and societal barriers which link to a number of underlying factors:</a:t>
            </a:r>
          </a:p>
          <a:p>
            <a:pPr marL="914400" lvl="1" indent="-514350">
              <a:buFont typeface="+mj-lt"/>
              <a:buAutoNum type="arabicPeriod"/>
            </a:pPr>
            <a:r>
              <a:rPr lang="en-US" sz="2200" dirty="0">
                <a:solidFill>
                  <a:schemeClr val="bg1"/>
                </a:solidFill>
              </a:rPr>
              <a:t>the pervasive stigma surrounding HIV regionally</a:t>
            </a:r>
          </a:p>
          <a:p>
            <a:pPr marL="914400" lvl="1" indent="-514350">
              <a:buFont typeface="+mj-lt"/>
              <a:buAutoNum type="arabicPeriod"/>
            </a:pPr>
            <a:r>
              <a:rPr lang="en-US" sz="2200" dirty="0">
                <a:solidFill>
                  <a:schemeClr val="bg1"/>
                </a:solidFill>
              </a:rPr>
              <a:t>leading to discrimination</a:t>
            </a:r>
          </a:p>
          <a:p>
            <a:pPr marL="914400" lvl="1" indent="-514350">
              <a:buFont typeface="+mj-lt"/>
              <a:buAutoNum type="arabicPeriod"/>
            </a:pPr>
            <a:r>
              <a:rPr lang="en-US" sz="2200" dirty="0">
                <a:solidFill>
                  <a:schemeClr val="bg1"/>
                </a:solidFill>
              </a:rPr>
              <a:t>built in racial and ethnic disparities</a:t>
            </a:r>
          </a:p>
          <a:p>
            <a:pPr marL="914400" lvl="1" indent="-514350">
              <a:buFont typeface="+mj-lt"/>
              <a:buAutoNum type="arabicPeriod"/>
            </a:pPr>
            <a:r>
              <a:rPr lang="en-US" sz="2200" dirty="0">
                <a:solidFill>
                  <a:schemeClr val="bg1"/>
                </a:solidFill>
              </a:rPr>
              <a:t>aggressive homophobia</a:t>
            </a:r>
          </a:p>
          <a:p>
            <a:pPr marL="914400" lvl="1" indent="-514350">
              <a:buFont typeface="+mj-lt"/>
              <a:buAutoNum type="arabicPeriod"/>
            </a:pPr>
            <a:r>
              <a:rPr lang="en-US" sz="2200" dirty="0">
                <a:solidFill>
                  <a:schemeClr val="bg1"/>
                </a:solidFill>
              </a:rPr>
              <a:t>long lasting poor social determinants</a:t>
            </a:r>
          </a:p>
          <a:p>
            <a:endParaRPr lang="en-US" sz="2400" dirty="0">
              <a:solidFill>
                <a:schemeClr val="bg1"/>
              </a:solidFill>
            </a:endParaRPr>
          </a:p>
          <a:p>
            <a:pPr>
              <a:buNone/>
            </a:pPr>
            <a:r>
              <a:rPr lang="en-US" sz="2400" dirty="0">
                <a:solidFill>
                  <a:schemeClr val="bg1"/>
                </a:solidFill>
              </a:rPr>
              <a:t>So, “Half the epidemic is in the South. </a:t>
            </a:r>
          </a:p>
          <a:p>
            <a:pPr lvl="1">
              <a:buNone/>
            </a:pPr>
            <a:r>
              <a:rPr lang="en-US" sz="2200" dirty="0">
                <a:solidFill>
                  <a:schemeClr val="bg1"/>
                </a:solidFill>
              </a:rPr>
              <a:t>However the South is not getting half of the dollars available, nor are half of the people at the important tables that dole out these dollars from the south”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46038"/>
            <a:ext cx="8229600" cy="715962"/>
          </a:xfrm>
        </p:spPr>
        <p:txBody>
          <a:bodyPr>
            <a:noAutofit/>
          </a:bodyPr>
          <a:lstStyle/>
          <a:p>
            <a:r>
              <a:rPr lang="en-US" sz="3200" b="1" dirty="0">
                <a:solidFill>
                  <a:schemeClr val="bg1"/>
                </a:solidFill>
              </a:rPr>
              <a:t>In the South - Georgia</a:t>
            </a:r>
          </a:p>
        </p:txBody>
      </p:sp>
      <p:sp>
        <p:nvSpPr>
          <p:cNvPr id="4" name="Content Placeholder 3"/>
          <p:cNvSpPr>
            <a:spLocks noGrp="1"/>
          </p:cNvSpPr>
          <p:nvPr>
            <p:ph idx="1"/>
          </p:nvPr>
        </p:nvSpPr>
        <p:spPr>
          <a:xfrm>
            <a:off x="-76200" y="762000"/>
            <a:ext cx="9372600" cy="6553200"/>
          </a:xfrm>
        </p:spPr>
        <p:txBody>
          <a:bodyPr>
            <a:noAutofit/>
          </a:bodyPr>
          <a:lstStyle/>
          <a:p>
            <a:pPr marL="457200" indent="-457200">
              <a:buFont typeface="+mj-lt"/>
              <a:buAutoNum type="arabicPeriod"/>
            </a:pPr>
            <a:r>
              <a:rPr lang="en-US" sz="1800" dirty="0">
                <a:solidFill>
                  <a:schemeClr val="bg1"/>
                </a:solidFill>
              </a:rPr>
              <a:t>Fulton County has become one of the </a:t>
            </a:r>
            <a:r>
              <a:rPr lang="en-US" sz="1800" b="1" dirty="0">
                <a:solidFill>
                  <a:schemeClr val="bg1"/>
                </a:solidFill>
              </a:rPr>
              <a:t>epicenters</a:t>
            </a:r>
            <a:r>
              <a:rPr lang="en-US" sz="1800" dirty="0">
                <a:solidFill>
                  <a:schemeClr val="bg1"/>
                </a:solidFill>
              </a:rPr>
              <a:t> of the HIV epidemic in America. </a:t>
            </a:r>
          </a:p>
          <a:p>
            <a:pPr marL="800100" lvl="1" indent="-342900"/>
            <a:r>
              <a:rPr lang="en-US" sz="1800" dirty="0">
                <a:solidFill>
                  <a:schemeClr val="bg1"/>
                </a:solidFill>
              </a:rPr>
              <a:t>Nationally, Georgia </a:t>
            </a:r>
            <a:r>
              <a:rPr lang="en-US" sz="1800" b="1" dirty="0">
                <a:solidFill>
                  <a:schemeClr val="bg1"/>
                </a:solidFill>
              </a:rPr>
              <a:t>ranks second </a:t>
            </a:r>
            <a:r>
              <a:rPr lang="en-US" sz="1800" dirty="0">
                <a:solidFill>
                  <a:schemeClr val="bg1"/>
                </a:solidFill>
              </a:rPr>
              <a:t>and Atlanta </a:t>
            </a:r>
            <a:r>
              <a:rPr lang="en-US" sz="1800" b="1" dirty="0">
                <a:solidFill>
                  <a:schemeClr val="bg1"/>
                </a:solidFill>
              </a:rPr>
              <a:t>ranks fifth </a:t>
            </a:r>
            <a:r>
              <a:rPr lang="en-US" sz="1800" dirty="0">
                <a:solidFill>
                  <a:schemeClr val="bg1"/>
                </a:solidFill>
              </a:rPr>
              <a:t>in our rate of new HIV diagnoses [CDC 2013 Surveillance Report]. </a:t>
            </a:r>
          </a:p>
          <a:p>
            <a:pPr marL="457200" indent="-457200">
              <a:buFont typeface="+mj-lt"/>
              <a:buAutoNum type="arabicPeriod"/>
            </a:pPr>
            <a:r>
              <a:rPr lang="en-US" sz="1800" dirty="0">
                <a:solidFill>
                  <a:schemeClr val="bg1"/>
                </a:solidFill>
              </a:rPr>
              <a:t>In Fulton County, the </a:t>
            </a:r>
            <a:r>
              <a:rPr lang="en-US" sz="1800" b="1" dirty="0">
                <a:solidFill>
                  <a:schemeClr val="bg1"/>
                </a:solidFill>
              </a:rPr>
              <a:t>steady rise</a:t>
            </a:r>
            <a:r>
              <a:rPr lang="en-US" sz="1800" dirty="0">
                <a:solidFill>
                  <a:schemeClr val="bg1"/>
                </a:solidFill>
              </a:rPr>
              <a:t> in new diagnoses among young black gay and bisexual men has </a:t>
            </a:r>
            <a:r>
              <a:rPr lang="en-US" sz="1800" b="1" dirty="0">
                <a:solidFill>
                  <a:schemeClr val="bg1"/>
                </a:solidFill>
              </a:rPr>
              <a:t>continued unabated</a:t>
            </a:r>
            <a:r>
              <a:rPr lang="en-US" sz="1800" dirty="0">
                <a:solidFill>
                  <a:schemeClr val="bg1"/>
                </a:solidFill>
              </a:rPr>
              <a:t> over the last decade [Georgia DPH, unpublished].</a:t>
            </a:r>
          </a:p>
          <a:p>
            <a:pPr marL="457200" indent="-457200">
              <a:buFont typeface="+mj-lt"/>
              <a:buAutoNum type="arabicPeriod"/>
            </a:pPr>
            <a:r>
              <a:rPr lang="en-US" sz="1800" dirty="0">
                <a:solidFill>
                  <a:schemeClr val="bg1"/>
                </a:solidFill>
              </a:rPr>
              <a:t>As of 2014, there were about </a:t>
            </a:r>
            <a:r>
              <a:rPr lang="en-US" sz="1800" b="1" dirty="0">
                <a:solidFill>
                  <a:schemeClr val="bg1"/>
                </a:solidFill>
              </a:rPr>
              <a:t>15,101</a:t>
            </a:r>
            <a:r>
              <a:rPr lang="en-US" sz="1800" dirty="0">
                <a:solidFill>
                  <a:schemeClr val="bg1"/>
                </a:solidFill>
              </a:rPr>
              <a:t> persons living with HIV/AIDS in Fulton County. </a:t>
            </a:r>
          </a:p>
          <a:p>
            <a:pPr marL="457200" indent="-457200">
              <a:buFont typeface="+mj-lt"/>
              <a:buAutoNum type="arabicPeriod"/>
            </a:pPr>
            <a:r>
              <a:rPr lang="en-US" sz="1800" dirty="0">
                <a:solidFill>
                  <a:schemeClr val="bg1"/>
                </a:solidFill>
              </a:rPr>
              <a:t>Fulton </a:t>
            </a:r>
            <a:r>
              <a:rPr lang="en-US" sz="1800" b="1" dirty="0">
                <a:solidFill>
                  <a:schemeClr val="bg1"/>
                </a:solidFill>
              </a:rPr>
              <a:t>accounts for about 45% </a:t>
            </a:r>
            <a:r>
              <a:rPr lang="en-US" sz="1800" dirty="0">
                <a:solidFill>
                  <a:schemeClr val="bg1"/>
                </a:solidFill>
              </a:rPr>
              <a:t>of HIV cases in the 20 county Atlanta Eligible Metropolitan Area (EMA). </a:t>
            </a:r>
          </a:p>
          <a:p>
            <a:pPr marL="457200" indent="-457200">
              <a:buFont typeface="+mj-lt"/>
              <a:buAutoNum type="arabicPeriod"/>
            </a:pPr>
            <a:r>
              <a:rPr lang="en-US" sz="1800" dirty="0">
                <a:solidFill>
                  <a:schemeClr val="bg1"/>
                </a:solidFill>
              </a:rPr>
              <a:t>Metro Atlanta </a:t>
            </a:r>
            <a:r>
              <a:rPr lang="en-US" sz="1800" b="1" dirty="0">
                <a:solidFill>
                  <a:schemeClr val="bg1"/>
                </a:solidFill>
              </a:rPr>
              <a:t>ranks ninth and 11th in deaths</a:t>
            </a:r>
            <a:r>
              <a:rPr lang="en-US" sz="1800" dirty="0">
                <a:solidFill>
                  <a:schemeClr val="bg1"/>
                </a:solidFill>
              </a:rPr>
              <a:t> due to AIDS among men and women, respectively, even at a time when progression to AIDS is entirely preventable with antiretroviral therapy (ART) [CDC, April, 2015]. </a:t>
            </a:r>
          </a:p>
          <a:p>
            <a:pPr marL="457200" indent="-457200">
              <a:buFont typeface="+mj-lt"/>
              <a:buAutoNum type="arabicPeriod"/>
            </a:pPr>
            <a:r>
              <a:rPr lang="en-US" sz="1800" dirty="0">
                <a:solidFill>
                  <a:schemeClr val="bg1"/>
                </a:solidFill>
              </a:rPr>
              <a:t>In 2014 alone, a testing program in the emergency department (ED) of Grady Memorial Hospital found that </a:t>
            </a:r>
            <a:r>
              <a:rPr lang="en-US" sz="1800" b="1" dirty="0">
                <a:solidFill>
                  <a:schemeClr val="bg1"/>
                </a:solidFill>
              </a:rPr>
              <a:t>half of persons newly diagnosed</a:t>
            </a:r>
            <a:r>
              <a:rPr lang="en-US" sz="1800" dirty="0">
                <a:solidFill>
                  <a:schemeClr val="bg1"/>
                </a:solidFill>
              </a:rPr>
              <a:t> with HIV already had </a:t>
            </a:r>
            <a:r>
              <a:rPr lang="en-US" sz="1800" b="1" dirty="0">
                <a:solidFill>
                  <a:schemeClr val="bg1"/>
                </a:solidFill>
              </a:rPr>
              <a:t>advanced immune destruction</a:t>
            </a:r>
            <a:r>
              <a:rPr lang="en-US" sz="1800" dirty="0">
                <a:solidFill>
                  <a:schemeClr val="bg1"/>
                </a:solidFill>
              </a:rPr>
              <a:t> and met the definition of having AIDS [Unpublished data]. </a:t>
            </a:r>
          </a:p>
          <a:p>
            <a:pPr marL="457200" indent="-457200">
              <a:buFont typeface="+mj-lt"/>
              <a:buAutoNum type="arabicPeriod"/>
            </a:pPr>
            <a:r>
              <a:rPr lang="en-US" sz="1800" dirty="0">
                <a:solidFill>
                  <a:schemeClr val="bg1"/>
                </a:solidFill>
              </a:rPr>
              <a:t>“Downtown Atlanta is has rates similar to Zimbabwe or Harare or Durban”  [2016]</a:t>
            </a:r>
          </a:p>
          <a:p>
            <a:pPr marL="457200" indent="-457200">
              <a:buFont typeface="+mj-lt"/>
              <a:buAutoNum type="arabicPeriod"/>
            </a:pPr>
            <a:r>
              <a:rPr lang="en-US" sz="1800" dirty="0">
                <a:solidFill>
                  <a:schemeClr val="bg1"/>
                </a:solidFill>
              </a:rPr>
              <a:t>This lack of diagnosis and treatment was </a:t>
            </a:r>
            <a:r>
              <a:rPr lang="en-US" sz="1800" b="1" dirty="0">
                <a:solidFill>
                  <a:schemeClr val="bg1"/>
                </a:solidFill>
              </a:rPr>
              <a:t>unacceptable</a:t>
            </a:r>
            <a:r>
              <a:rPr lang="en-US" sz="1800" dirty="0">
                <a:solidFill>
                  <a:schemeClr val="bg1"/>
                </a:solidFill>
              </a:rPr>
              <a:t> in the early days of the epidemic, but it is inexcusable in 2015.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0" y="457200"/>
            <a:ext cx="9070790" cy="5463901"/>
          </a:xfrm>
          <a:prstGeom prst="rect">
            <a:avLst/>
          </a:prstGeom>
          <a:noFill/>
          <a:ln w="9525">
            <a:noFill/>
            <a:miter lim="800000"/>
            <a:headEnd/>
            <a:tailEnd/>
          </a:ln>
        </p:spPr>
      </p:pic>
      <p:sp>
        <p:nvSpPr>
          <p:cNvPr id="3" name="Rectangle 2"/>
          <p:cNvSpPr/>
          <p:nvPr/>
        </p:nvSpPr>
        <p:spPr>
          <a:xfrm>
            <a:off x="7924800" y="3276600"/>
            <a:ext cx="1066800" cy="3048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381006" y="2143780"/>
            <a:ext cx="1534394" cy="523220"/>
          </a:xfrm>
          <a:prstGeom prst="rect">
            <a:avLst/>
          </a:prstGeom>
          <a:noFill/>
        </p:spPr>
        <p:txBody>
          <a:bodyPr wrap="none" rtlCol="0">
            <a:spAutoFit/>
          </a:bodyPr>
          <a:lstStyle/>
          <a:p>
            <a:r>
              <a:rPr lang="en-US" sz="1400" dirty="0"/>
              <a:t>Group with half </a:t>
            </a:r>
          </a:p>
          <a:p>
            <a:r>
              <a:rPr lang="en-US" sz="1400" dirty="0"/>
              <a:t>the new infections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57200" y="46038"/>
            <a:ext cx="8229600" cy="792162"/>
          </a:xfrm>
        </p:spPr>
        <p:txBody>
          <a:bodyPr>
            <a:noAutofit/>
          </a:bodyPr>
          <a:lstStyle/>
          <a:p>
            <a:r>
              <a:rPr lang="en-US" sz="3200" b="1" dirty="0">
                <a:solidFill>
                  <a:schemeClr val="bg1"/>
                </a:solidFill>
              </a:rPr>
              <a:t>In the South - Georgia</a:t>
            </a:r>
          </a:p>
        </p:txBody>
      </p:sp>
      <p:sp>
        <p:nvSpPr>
          <p:cNvPr id="4" name="Content Placeholder 3"/>
          <p:cNvSpPr>
            <a:spLocks noGrp="1"/>
          </p:cNvSpPr>
          <p:nvPr>
            <p:ph idx="1"/>
          </p:nvPr>
        </p:nvSpPr>
        <p:spPr>
          <a:xfrm>
            <a:off x="-76200" y="838200"/>
            <a:ext cx="9372600" cy="6553200"/>
          </a:xfrm>
        </p:spPr>
        <p:txBody>
          <a:bodyPr>
            <a:noAutofit/>
          </a:bodyPr>
          <a:lstStyle/>
          <a:p>
            <a:r>
              <a:rPr lang="en-US" sz="2000" dirty="0">
                <a:solidFill>
                  <a:schemeClr val="bg1"/>
                </a:solidFill>
              </a:rPr>
              <a:t>HIV/AIDS “problem” does not exist in isolation. Metro Atlanta is first in the country, and Georgia is third, in </a:t>
            </a:r>
            <a:r>
              <a:rPr lang="en-US" sz="2000" b="1" dirty="0">
                <a:solidFill>
                  <a:schemeClr val="bg1"/>
                </a:solidFill>
              </a:rPr>
              <a:t>primary and secondary syphilis</a:t>
            </a:r>
            <a:r>
              <a:rPr lang="en-US" sz="2000" dirty="0">
                <a:solidFill>
                  <a:schemeClr val="bg1"/>
                </a:solidFill>
              </a:rPr>
              <a:t>. </a:t>
            </a:r>
          </a:p>
          <a:p>
            <a:r>
              <a:rPr lang="en-US" sz="2000" b="1" dirty="0">
                <a:solidFill>
                  <a:schemeClr val="bg1"/>
                </a:solidFill>
              </a:rPr>
              <a:t>Fulton</a:t>
            </a:r>
            <a:r>
              <a:rPr lang="en-US" sz="2000" dirty="0">
                <a:solidFill>
                  <a:schemeClr val="bg1"/>
                </a:solidFill>
              </a:rPr>
              <a:t> is first in </a:t>
            </a:r>
            <a:r>
              <a:rPr lang="en-US" sz="2000" b="1" dirty="0">
                <a:solidFill>
                  <a:schemeClr val="bg1"/>
                </a:solidFill>
              </a:rPr>
              <a:t>syphilis</a:t>
            </a:r>
            <a:r>
              <a:rPr lang="en-US" sz="2000" dirty="0">
                <a:solidFill>
                  <a:schemeClr val="bg1"/>
                </a:solidFill>
              </a:rPr>
              <a:t> in Georgia and sixth in the US [CDC STD, 2015]. </a:t>
            </a:r>
          </a:p>
          <a:p>
            <a:r>
              <a:rPr lang="en-US" sz="2000" dirty="0">
                <a:solidFill>
                  <a:schemeClr val="bg1"/>
                </a:solidFill>
              </a:rPr>
              <a:t>Our homeless shelters recently were the site of a </a:t>
            </a:r>
            <a:r>
              <a:rPr lang="en-US" sz="2000" b="1" dirty="0">
                <a:solidFill>
                  <a:schemeClr val="bg1"/>
                </a:solidFill>
              </a:rPr>
              <a:t>tuberculosis (TB) outbreak</a:t>
            </a:r>
            <a:r>
              <a:rPr lang="en-US" sz="2000" dirty="0">
                <a:solidFill>
                  <a:schemeClr val="bg1"/>
                </a:solidFill>
              </a:rPr>
              <a:t>, including drug-resistant TB, raising concerns at the local, state, and national levels. </a:t>
            </a:r>
          </a:p>
          <a:p>
            <a:r>
              <a:rPr lang="en-US" sz="2000" dirty="0">
                <a:solidFill>
                  <a:schemeClr val="bg1"/>
                </a:solidFill>
              </a:rPr>
              <a:t>Thirty to 50% of this outbreak occurred </a:t>
            </a:r>
            <a:r>
              <a:rPr lang="en-US" sz="2000" b="1" dirty="0">
                <a:solidFill>
                  <a:schemeClr val="bg1"/>
                </a:solidFill>
              </a:rPr>
              <a:t>in HIV-positive persons </a:t>
            </a:r>
            <a:r>
              <a:rPr lang="en-US" sz="2000" dirty="0">
                <a:solidFill>
                  <a:schemeClr val="bg1"/>
                </a:solidFill>
              </a:rPr>
              <a:t>who were not in care.</a:t>
            </a:r>
          </a:p>
          <a:p>
            <a:r>
              <a:rPr lang="en-US" sz="2000" dirty="0">
                <a:solidFill>
                  <a:schemeClr val="bg1"/>
                </a:solidFill>
              </a:rPr>
              <a:t>For persons with HIV, ART has been shown to lower greatly the risk of contracting TB. </a:t>
            </a:r>
          </a:p>
          <a:p>
            <a:r>
              <a:rPr lang="en-US" sz="2000" dirty="0">
                <a:solidFill>
                  <a:schemeClr val="bg1"/>
                </a:solidFill>
              </a:rPr>
              <a:t>Cases of </a:t>
            </a:r>
            <a:r>
              <a:rPr lang="en-US" sz="2000" b="1" dirty="0">
                <a:solidFill>
                  <a:schemeClr val="bg1"/>
                </a:solidFill>
              </a:rPr>
              <a:t>HCV</a:t>
            </a:r>
            <a:r>
              <a:rPr lang="en-US" sz="2000" dirty="0">
                <a:solidFill>
                  <a:schemeClr val="bg1"/>
                </a:solidFill>
              </a:rPr>
              <a:t>, spread by needles and unprotected sex, are </a:t>
            </a:r>
            <a:r>
              <a:rPr lang="en-US" sz="2000" b="1" dirty="0">
                <a:solidFill>
                  <a:schemeClr val="bg1"/>
                </a:solidFill>
              </a:rPr>
              <a:t>on the increase</a:t>
            </a:r>
            <a:r>
              <a:rPr lang="en-US" sz="2000" dirty="0">
                <a:solidFill>
                  <a:schemeClr val="bg1"/>
                </a:solidFill>
              </a:rPr>
              <a:t>. </a:t>
            </a:r>
          </a:p>
          <a:p>
            <a:r>
              <a:rPr lang="en-US" sz="2000" dirty="0">
                <a:solidFill>
                  <a:schemeClr val="bg1"/>
                </a:solidFill>
              </a:rPr>
              <a:t>And, like those affected by HIV, those with communicable diseases share similar health disparities and are affected by social determinants of health, such as poverty and income inequality, unstable housing, low educational attainment, lack of health insurance, unemployment, lack of food, poor transportation, and social attitudes that promote stigma and discrimination. </a:t>
            </a:r>
          </a:p>
          <a:p>
            <a:r>
              <a:rPr lang="en-US" sz="2000" b="1" dirty="0">
                <a:solidFill>
                  <a:schemeClr val="bg1"/>
                </a:solidFill>
              </a:rPr>
              <a:t>Maps of poverty and income inequality mirror those of HIV prevalence</a:t>
            </a:r>
            <a:r>
              <a:rPr lang="en-US" sz="2000" dirty="0">
                <a:solidFill>
                  <a:schemeClr val="bg1"/>
                </a:solidFill>
              </a:rPr>
              <a:t> [</a:t>
            </a:r>
            <a:r>
              <a:rPr lang="en-US" sz="2000" dirty="0" err="1">
                <a:solidFill>
                  <a:schemeClr val="bg1"/>
                </a:solidFill>
              </a:rPr>
              <a:t>AIDSVu</a:t>
            </a:r>
            <a:r>
              <a:rPr lang="en-US" sz="2000" dirty="0">
                <a:solidFill>
                  <a:schemeClr val="bg1"/>
                </a:solidFill>
              </a:rPr>
              <a:t>, 2015]. </a:t>
            </a:r>
          </a:p>
          <a:p>
            <a:r>
              <a:rPr lang="en-US" sz="2000" dirty="0">
                <a:solidFill>
                  <a:schemeClr val="bg1"/>
                </a:solidFill>
              </a:rPr>
              <a:t>Because social determinants like these are our greatest challenges, any plan that neglects these larger forces is doomed to fail.</a:t>
            </a:r>
          </a:p>
        </p:txBody>
      </p:sp>
      <p:pic>
        <p:nvPicPr>
          <p:cNvPr id="5" name="Picture 2"/>
          <p:cNvPicPr>
            <a:picLocks noChangeAspect="1" noChangeArrowheads="1"/>
          </p:cNvPicPr>
          <p:nvPr/>
        </p:nvPicPr>
        <p:blipFill>
          <a:blip r:embed="rId3" cstate="print"/>
          <a:srcRect/>
          <a:stretch>
            <a:fillRect/>
          </a:stretch>
        </p:blipFill>
        <p:spPr bwMode="auto">
          <a:xfrm>
            <a:off x="2552700" y="1057275"/>
            <a:ext cx="4457700" cy="4276725"/>
          </a:xfrm>
          <a:prstGeom prst="rect">
            <a:avLst/>
          </a:prstGeom>
          <a:noFill/>
          <a:ln w="9525">
            <a:noFill/>
            <a:miter lim="800000"/>
            <a:headEnd/>
            <a:tailEnd/>
          </a:ln>
        </p:spPr>
      </p:pic>
      <p:pic>
        <p:nvPicPr>
          <p:cNvPr id="6" name="Picture 3"/>
          <p:cNvPicPr>
            <a:picLocks noChangeAspect="1" noChangeArrowheads="1"/>
          </p:cNvPicPr>
          <p:nvPr/>
        </p:nvPicPr>
        <p:blipFill>
          <a:blip r:embed="rId4" cstate="print"/>
          <a:srcRect/>
          <a:stretch>
            <a:fillRect/>
          </a:stretch>
        </p:blipFill>
        <p:spPr bwMode="auto">
          <a:xfrm>
            <a:off x="2514600" y="1066800"/>
            <a:ext cx="4343400" cy="4276725"/>
          </a:xfrm>
          <a:prstGeom prst="rect">
            <a:avLst/>
          </a:prstGeom>
          <a:noFill/>
          <a:ln w="9525">
            <a:noFill/>
            <a:miter lim="800000"/>
            <a:headEnd/>
            <a:tailEnd/>
          </a:ln>
        </p:spPr>
      </p:pic>
      <p:pic>
        <p:nvPicPr>
          <p:cNvPr id="7" name="Picture 4"/>
          <p:cNvPicPr>
            <a:picLocks noChangeAspect="1" noChangeArrowheads="1"/>
          </p:cNvPicPr>
          <p:nvPr/>
        </p:nvPicPr>
        <p:blipFill>
          <a:blip r:embed="rId5" cstate="print"/>
          <a:srcRect/>
          <a:stretch>
            <a:fillRect/>
          </a:stretch>
        </p:blipFill>
        <p:spPr bwMode="auto">
          <a:xfrm>
            <a:off x="2514600" y="990600"/>
            <a:ext cx="4352925" cy="43148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381000"/>
            <a:ext cx="7772400" cy="1470025"/>
          </a:xfrm>
        </p:spPr>
        <p:txBody>
          <a:bodyPr>
            <a:normAutofit/>
          </a:bodyPr>
          <a:lstStyle/>
          <a:p>
            <a:r>
              <a:rPr lang="en-US" sz="6000" dirty="0">
                <a:solidFill>
                  <a:schemeClr val="bg1"/>
                </a:solidFill>
              </a:rPr>
              <a:t>Solutions</a:t>
            </a:r>
          </a:p>
        </p:txBody>
      </p:sp>
      <p:pic>
        <p:nvPicPr>
          <p:cNvPr id="6" name="Picture 2"/>
          <p:cNvPicPr>
            <a:picLocks noChangeAspect="1" noChangeArrowheads="1"/>
          </p:cNvPicPr>
          <p:nvPr/>
        </p:nvPicPr>
        <p:blipFill>
          <a:blip r:embed="rId2" cstate="print"/>
          <a:srcRect/>
          <a:stretch>
            <a:fillRect/>
          </a:stretch>
        </p:blipFill>
        <p:spPr bwMode="auto">
          <a:xfrm>
            <a:off x="4419600" y="609600"/>
            <a:ext cx="4486275" cy="5772150"/>
          </a:xfrm>
          <a:prstGeom prst="rect">
            <a:avLst/>
          </a:prstGeom>
          <a:noFill/>
          <a:ln w="9525">
            <a:solidFill>
              <a:schemeClr val="tx1"/>
            </a:solidFill>
            <a:miter lim="800000"/>
            <a:headEnd/>
            <a:tailEnd/>
          </a:ln>
        </p:spPr>
      </p:pic>
      <p:sp>
        <p:nvSpPr>
          <p:cNvPr id="7" name="TextBox 6"/>
          <p:cNvSpPr txBox="1"/>
          <p:nvPr/>
        </p:nvSpPr>
        <p:spPr>
          <a:xfrm>
            <a:off x="0" y="1447800"/>
            <a:ext cx="4306243" cy="3139321"/>
          </a:xfrm>
          <a:prstGeom prst="rect">
            <a:avLst/>
          </a:prstGeom>
          <a:noFill/>
        </p:spPr>
        <p:txBody>
          <a:bodyPr wrap="square" rtlCol="0">
            <a:spAutoFit/>
          </a:bodyPr>
          <a:lstStyle/>
          <a:p>
            <a:r>
              <a:rPr lang="en-US" b="1" dirty="0">
                <a:solidFill>
                  <a:schemeClr val="bg1"/>
                </a:solidFill>
              </a:rPr>
              <a:t>Fulton County Task Force on HIV/AIDS</a:t>
            </a:r>
          </a:p>
          <a:p>
            <a:r>
              <a:rPr lang="en-US" dirty="0">
                <a:solidFill>
                  <a:schemeClr val="bg1"/>
                </a:solidFill>
              </a:rPr>
              <a:t>Ending this epidemic requires a community</a:t>
            </a:r>
          </a:p>
          <a:p>
            <a:r>
              <a:rPr lang="en-US" dirty="0">
                <a:solidFill>
                  <a:schemeClr val="bg1"/>
                </a:solidFill>
              </a:rPr>
              <a:t>-wide response. The Task Force was formed </a:t>
            </a:r>
          </a:p>
          <a:p>
            <a:r>
              <a:rPr lang="en-US" dirty="0">
                <a:solidFill>
                  <a:schemeClr val="bg1"/>
                </a:solidFill>
              </a:rPr>
              <a:t>to develop a Strategy to End AIDS in Fulton </a:t>
            </a:r>
          </a:p>
          <a:p>
            <a:r>
              <a:rPr lang="en-US" dirty="0">
                <a:solidFill>
                  <a:schemeClr val="bg1"/>
                </a:solidFill>
              </a:rPr>
              <a:t>County that would guide that response.</a:t>
            </a:r>
          </a:p>
          <a:p>
            <a:r>
              <a:rPr lang="en-US" dirty="0">
                <a:solidFill>
                  <a:schemeClr val="bg1"/>
                </a:solidFill>
              </a:rPr>
              <a:t>-Launched by Fulton County Commissioners in late 2014</a:t>
            </a:r>
          </a:p>
          <a:p>
            <a:r>
              <a:rPr lang="en-US" dirty="0">
                <a:solidFill>
                  <a:schemeClr val="bg1"/>
                </a:solidFill>
              </a:rPr>
              <a:t>-Contains many Stakeholders across the county</a:t>
            </a:r>
          </a:p>
          <a:p>
            <a:endParaRPr lang="en-US" dirty="0">
              <a:solidFill>
                <a:schemeClr val="bg1"/>
              </a:solidFill>
            </a:endParaRPr>
          </a:p>
          <a:p>
            <a:r>
              <a:rPr lang="en-US" b="1" dirty="0">
                <a:solidFill>
                  <a:schemeClr val="bg1"/>
                </a:solidFill>
              </a:rPr>
              <a:t>Phase I –   Developed draft objectives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3" name="TextBox 2"/>
          <p:cNvSpPr txBox="1"/>
          <p:nvPr/>
        </p:nvSpPr>
        <p:spPr>
          <a:xfrm>
            <a:off x="152400" y="1219200"/>
            <a:ext cx="8229600" cy="3600986"/>
          </a:xfrm>
          <a:prstGeom prst="rect">
            <a:avLst/>
          </a:prstGeom>
          <a:noFill/>
        </p:spPr>
        <p:txBody>
          <a:bodyPr wrap="square" rtlCol="0">
            <a:spAutoFit/>
          </a:bodyPr>
          <a:lstStyle/>
          <a:p>
            <a:r>
              <a:rPr lang="en-US" sz="1600" b="1" dirty="0">
                <a:solidFill>
                  <a:schemeClr val="bg1"/>
                </a:solidFill>
              </a:rPr>
              <a:t>Phase II</a:t>
            </a:r>
            <a:r>
              <a:rPr lang="en-US" sz="1600" dirty="0">
                <a:solidFill>
                  <a:schemeClr val="bg1"/>
                </a:solidFill>
              </a:rPr>
              <a:t>, involved </a:t>
            </a:r>
            <a:r>
              <a:rPr lang="en-US" sz="1600" b="1" dirty="0">
                <a:solidFill>
                  <a:schemeClr val="bg1"/>
                </a:solidFill>
              </a:rPr>
              <a:t>in-depth stakeholder meetings </a:t>
            </a:r>
          </a:p>
          <a:p>
            <a:r>
              <a:rPr lang="en-US" sz="1600" dirty="0">
                <a:solidFill>
                  <a:schemeClr val="bg1"/>
                </a:solidFill>
              </a:rPr>
              <a:t>around ATL.  Resulting in establishing </a:t>
            </a:r>
            <a:r>
              <a:rPr lang="en-US" sz="1600" b="1" dirty="0">
                <a:solidFill>
                  <a:schemeClr val="bg1"/>
                </a:solidFill>
              </a:rPr>
              <a:t>specific </a:t>
            </a:r>
          </a:p>
          <a:p>
            <a:r>
              <a:rPr lang="en-US" sz="1600" b="1" dirty="0">
                <a:solidFill>
                  <a:schemeClr val="bg1"/>
                </a:solidFill>
              </a:rPr>
              <a:t>objectives and recommended actions </a:t>
            </a:r>
            <a:r>
              <a:rPr lang="en-US" sz="1600" dirty="0">
                <a:solidFill>
                  <a:schemeClr val="bg1"/>
                </a:solidFill>
              </a:rPr>
              <a:t>for achieving </a:t>
            </a:r>
          </a:p>
          <a:p>
            <a:r>
              <a:rPr lang="en-US" sz="1600" dirty="0">
                <a:solidFill>
                  <a:schemeClr val="bg1"/>
                </a:solidFill>
              </a:rPr>
              <a:t>those objectives. </a:t>
            </a:r>
          </a:p>
          <a:p>
            <a:pPr>
              <a:buFont typeface="Arial" pitchFamily="34" charset="0"/>
              <a:buChar char="•"/>
            </a:pPr>
            <a:r>
              <a:rPr lang="en-US" sz="1600" b="1" dirty="0">
                <a:solidFill>
                  <a:schemeClr val="bg1"/>
                </a:solidFill>
              </a:rPr>
              <a:t>Phase II rolled out in late June, 2016.  </a:t>
            </a:r>
          </a:p>
          <a:p>
            <a:endParaRPr lang="en-US" sz="1600" dirty="0">
              <a:solidFill>
                <a:schemeClr val="bg1"/>
              </a:solidFill>
            </a:endParaRPr>
          </a:p>
          <a:p>
            <a:r>
              <a:rPr lang="en-US" sz="1600" b="1" dirty="0">
                <a:solidFill>
                  <a:schemeClr val="bg1"/>
                </a:solidFill>
              </a:rPr>
              <a:t>Phase III</a:t>
            </a:r>
            <a:r>
              <a:rPr lang="en-US" sz="1600" dirty="0">
                <a:solidFill>
                  <a:schemeClr val="bg1"/>
                </a:solidFill>
              </a:rPr>
              <a:t>, doing </a:t>
            </a:r>
            <a:r>
              <a:rPr lang="en-US" sz="1600" b="1" dirty="0">
                <a:solidFill>
                  <a:schemeClr val="bg1"/>
                </a:solidFill>
              </a:rPr>
              <a:t>resource analysis</a:t>
            </a:r>
            <a:r>
              <a:rPr lang="en-US" sz="1600" dirty="0">
                <a:solidFill>
                  <a:schemeClr val="bg1"/>
                </a:solidFill>
              </a:rPr>
              <a:t> and </a:t>
            </a:r>
            <a:r>
              <a:rPr lang="en-US" sz="1600" b="1" dirty="0">
                <a:solidFill>
                  <a:schemeClr val="bg1"/>
                </a:solidFill>
              </a:rPr>
              <a:t>gap analysis </a:t>
            </a:r>
          </a:p>
          <a:p>
            <a:r>
              <a:rPr lang="en-US" sz="1600" dirty="0">
                <a:solidFill>
                  <a:schemeClr val="bg1"/>
                </a:solidFill>
              </a:rPr>
              <a:t>for the objectives and actions, including </a:t>
            </a:r>
            <a:r>
              <a:rPr lang="en-US" sz="1600" b="1" dirty="0">
                <a:solidFill>
                  <a:schemeClr val="bg1"/>
                </a:solidFill>
              </a:rPr>
              <a:t>timelines </a:t>
            </a:r>
          </a:p>
          <a:p>
            <a:r>
              <a:rPr lang="en-US" sz="1600" b="1" dirty="0">
                <a:solidFill>
                  <a:schemeClr val="bg1"/>
                </a:solidFill>
              </a:rPr>
              <a:t>and annual targets</a:t>
            </a:r>
            <a:r>
              <a:rPr lang="en-US" sz="1600" dirty="0">
                <a:solidFill>
                  <a:schemeClr val="bg1"/>
                </a:solidFill>
              </a:rPr>
              <a:t>, where appropriate. </a:t>
            </a:r>
          </a:p>
          <a:p>
            <a:pPr>
              <a:buFont typeface="Arial" pitchFamily="34" charset="0"/>
              <a:buChar char="•"/>
            </a:pPr>
            <a:r>
              <a:rPr lang="en-US" sz="1600" dirty="0">
                <a:solidFill>
                  <a:schemeClr val="bg1"/>
                </a:solidFill>
              </a:rPr>
              <a:t>Phase III will be rolled out on World AIDS Day </a:t>
            </a:r>
          </a:p>
          <a:p>
            <a:r>
              <a:rPr lang="en-US" sz="1600" dirty="0">
                <a:solidFill>
                  <a:schemeClr val="bg1"/>
                </a:solidFill>
              </a:rPr>
              <a:t>(December) 2016. </a:t>
            </a:r>
          </a:p>
          <a:p>
            <a:endParaRPr lang="en-US" sz="1600" dirty="0">
              <a:solidFill>
                <a:schemeClr val="bg1"/>
              </a:solidFill>
            </a:endParaRPr>
          </a:p>
          <a:p>
            <a:r>
              <a:rPr lang="en-US" b="1" dirty="0">
                <a:solidFill>
                  <a:schemeClr val="bg1"/>
                </a:solidFill>
              </a:rPr>
              <a:t>So, there is action ongoing to begin to address</a:t>
            </a:r>
          </a:p>
          <a:p>
            <a:r>
              <a:rPr lang="en-US" b="1" dirty="0">
                <a:solidFill>
                  <a:schemeClr val="bg1"/>
                </a:solidFill>
              </a:rPr>
              <a:t>this in Fulton County</a:t>
            </a:r>
          </a:p>
        </p:txBody>
      </p:sp>
      <p:pic>
        <p:nvPicPr>
          <p:cNvPr id="2" name="Picture 2"/>
          <p:cNvPicPr>
            <a:picLocks noChangeAspect="1" noChangeArrowheads="1"/>
          </p:cNvPicPr>
          <p:nvPr/>
        </p:nvPicPr>
        <p:blipFill>
          <a:blip r:embed="rId3" cstate="print"/>
          <a:srcRect/>
          <a:stretch>
            <a:fillRect/>
          </a:stretch>
        </p:blipFill>
        <p:spPr bwMode="auto">
          <a:xfrm>
            <a:off x="4572000" y="211163"/>
            <a:ext cx="4495800" cy="5808637"/>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30175"/>
            <a:ext cx="7772400" cy="1470025"/>
          </a:xfrm>
        </p:spPr>
        <p:txBody>
          <a:bodyPr>
            <a:noAutofit/>
          </a:bodyPr>
          <a:lstStyle/>
          <a:p>
            <a:r>
              <a:rPr lang="en-US" sz="5400" b="1" dirty="0">
                <a:solidFill>
                  <a:schemeClr val="bg1"/>
                </a:solidFill>
              </a:rPr>
              <a:t>II. HIV Research at MSM</a:t>
            </a:r>
          </a:p>
        </p:txBody>
      </p:sp>
      <p:sp>
        <p:nvSpPr>
          <p:cNvPr id="3" name="Subtitle 2"/>
          <p:cNvSpPr>
            <a:spLocks noGrp="1"/>
          </p:cNvSpPr>
          <p:nvPr>
            <p:ph type="subTitle" idx="1"/>
          </p:nvPr>
        </p:nvSpPr>
        <p:spPr>
          <a:xfrm>
            <a:off x="1371600" y="2057400"/>
            <a:ext cx="6400800" cy="1752600"/>
          </a:xfrm>
        </p:spPr>
        <p:txBody>
          <a:bodyPr/>
          <a:lstStyle/>
          <a:p>
            <a:r>
              <a:rPr lang="en-US" b="1" dirty="0">
                <a:solidFill>
                  <a:srgbClr val="FFFF00"/>
                </a:solidFill>
              </a:rPr>
              <a:t>Some highlights (non-exhaustive) of HIV projects and research teams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6" name="TextBox 5"/>
          <p:cNvSpPr txBox="1"/>
          <p:nvPr/>
        </p:nvSpPr>
        <p:spPr>
          <a:xfrm>
            <a:off x="173606" y="381000"/>
            <a:ext cx="6303394" cy="518297"/>
          </a:xfrm>
          <a:prstGeom prst="rect">
            <a:avLst/>
          </a:prstGeom>
          <a:noFill/>
        </p:spPr>
        <p:txBody>
          <a:bodyPr wrap="square" lIns="25603" tIns="12802" rIns="25603" bIns="12802" rtlCol="0">
            <a:spAutoFit/>
          </a:bodyPr>
          <a:lstStyle/>
          <a:p>
            <a:pPr>
              <a:lnSpc>
                <a:spcPct val="80000"/>
              </a:lnSpc>
            </a:pPr>
            <a:r>
              <a:rPr lang="en-US" sz="4000" dirty="0">
                <a:solidFill>
                  <a:srgbClr val="FFFF00"/>
                </a:solidFill>
                <a:latin typeface="Lato Black"/>
                <a:cs typeface="Lato Black"/>
              </a:rPr>
              <a:t>Did </a:t>
            </a:r>
            <a:r>
              <a:rPr lang="en-US" sz="4000" b="1" dirty="0">
                <a:solidFill>
                  <a:srgbClr val="FFFF00"/>
                </a:solidFill>
                <a:latin typeface="Lato Black"/>
                <a:cs typeface="Lato Black"/>
              </a:rPr>
              <a:t>YOU</a:t>
            </a:r>
            <a:r>
              <a:rPr lang="en-US" sz="4000" dirty="0">
                <a:solidFill>
                  <a:srgbClr val="FFFF00"/>
                </a:solidFill>
                <a:latin typeface="Lato Black"/>
                <a:cs typeface="Lato Black"/>
              </a:rPr>
              <a:t> know at </a:t>
            </a:r>
            <a:r>
              <a:rPr lang="en-US" sz="4000" b="1" dirty="0">
                <a:solidFill>
                  <a:srgbClr val="FFFF00"/>
                </a:solidFill>
                <a:latin typeface="Lato Black"/>
                <a:cs typeface="Lato Black"/>
              </a:rPr>
              <a:t>MSM</a:t>
            </a:r>
          </a:p>
        </p:txBody>
      </p:sp>
      <p:sp>
        <p:nvSpPr>
          <p:cNvPr id="7" name="Content Placeholder 9"/>
          <p:cNvSpPr>
            <a:spLocks noGrp="1"/>
          </p:cNvSpPr>
          <p:nvPr>
            <p:ph sz="half" idx="4294967295"/>
          </p:nvPr>
        </p:nvSpPr>
        <p:spPr>
          <a:xfrm>
            <a:off x="304800" y="1132931"/>
            <a:ext cx="8610600" cy="1918414"/>
          </a:xfrm>
          <a:prstGeom prst="rect">
            <a:avLst/>
          </a:prstGeom>
        </p:spPr>
        <p:txBody>
          <a:bodyPr>
            <a:noAutofit/>
          </a:bodyPr>
          <a:lstStyle/>
          <a:p>
            <a:pPr>
              <a:spcBef>
                <a:spcPts val="1372"/>
              </a:spcBef>
              <a:buNone/>
            </a:pPr>
            <a:r>
              <a:rPr lang="en-US" sz="2800" b="1" dirty="0">
                <a:solidFill>
                  <a:schemeClr val="bg1"/>
                </a:solidFill>
                <a:cs typeface="Lato Black"/>
              </a:rPr>
              <a:t>Through the </a:t>
            </a:r>
            <a:r>
              <a:rPr lang="en-US" sz="2800" b="1" u="sng" dirty="0">
                <a:solidFill>
                  <a:schemeClr val="bg1"/>
                </a:solidFill>
                <a:cs typeface="Lato Black"/>
              </a:rPr>
              <a:t>AIDS Education and Training Center </a:t>
            </a:r>
            <a:r>
              <a:rPr lang="en-US" sz="2800" b="1" dirty="0">
                <a:solidFill>
                  <a:schemeClr val="bg1"/>
                </a:solidFill>
                <a:cs typeface="Lato Black"/>
              </a:rPr>
              <a:t>(AETC) E</a:t>
            </a:r>
            <a:r>
              <a:rPr lang="en-US" sz="2000" b="1" dirty="0">
                <a:solidFill>
                  <a:schemeClr val="bg1"/>
                </a:solidFill>
                <a:cs typeface="Lato Black"/>
              </a:rPr>
              <a:t>ducate all physicians, focusing on primary doctor physicians and care and treatment teams, on local HIV epidemiology, pre-exposure prophylaxis (PrEP) and treatment as prevention, and how best to talk about sex and HIV risks with patients. Goal is to raise health care community interest in taking immediate action to help thwart the drastic rise of new HIV infections</a:t>
            </a:r>
          </a:p>
          <a:p>
            <a:pPr>
              <a:spcBef>
                <a:spcPts val="1372"/>
              </a:spcBef>
            </a:pPr>
            <a:endParaRPr lang="en-US" sz="2200" dirty="0">
              <a:solidFill>
                <a:schemeClr val="bg1"/>
              </a:solidFill>
            </a:endParaRPr>
          </a:p>
          <a:p>
            <a:pPr>
              <a:spcBef>
                <a:spcPts val="1372"/>
              </a:spcBef>
            </a:pPr>
            <a:endParaRPr lang="en-US" sz="2200" dirty="0">
              <a:solidFill>
                <a:schemeClr val="bg1"/>
              </a:solidFill>
            </a:endParaRPr>
          </a:p>
        </p:txBody>
      </p:sp>
      <p:sp>
        <p:nvSpPr>
          <p:cNvPr id="2" name="Rectangle 1"/>
          <p:cNvSpPr/>
          <p:nvPr/>
        </p:nvSpPr>
        <p:spPr>
          <a:xfrm>
            <a:off x="0" y="0"/>
            <a:ext cx="9144000" cy="6851766"/>
          </a:xfrm>
          <a:prstGeom prst="rect">
            <a:avLst/>
          </a:prstGeom>
          <a:noFill/>
          <a:ln w="279400">
            <a:solidFill>
              <a:schemeClr val="accent1"/>
            </a:solidFill>
          </a:ln>
          <a:scene3d>
            <a:camera prst="orthographicFront"/>
            <a:lightRig rig="threePt" dir="t"/>
          </a:scene3d>
          <a:sp3d>
            <a:bevelT w="165100" prst="coolSlant"/>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870" tIns="14935" rIns="29870" bIns="14935" numCol="1" spcCol="0" rtlCol="0" fromWordArt="0" anchor="ctr" anchorCtr="0" forceAA="0" compatLnSpc="1">
            <a:prstTxWarp prst="textNoShape">
              <a:avLst/>
            </a:prstTxWarp>
            <a:noAutofit/>
          </a:bodyPr>
          <a:lstStyle/>
          <a:p>
            <a:pPr algn="ctr"/>
            <a:endParaRPr lang="en-US" sz="2100" dirty="0"/>
          </a:p>
        </p:txBody>
      </p:sp>
      <p:pic>
        <p:nvPicPr>
          <p:cNvPr id="3074" name="Picture 2"/>
          <p:cNvPicPr>
            <a:picLocks noChangeAspect="1" noChangeArrowheads="1"/>
          </p:cNvPicPr>
          <p:nvPr/>
        </p:nvPicPr>
        <p:blipFill>
          <a:blip r:embed="rId2" cstate="print"/>
          <a:srcRect/>
          <a:stretch>
            <a:fillRect/>
          </a:stretch>
        </p:blipFill>
        <p:spPr bwMode="auto">
          <a:xfrm>
            <a:off x="457200" y="3733800"/>
            <a:ext cx="3814763" cy="2752747"/>
          </a:xfrm>
          <a:prstGeom prst="rect">
            <a:avLst/>
          </a:prstGeom>
          <a:noFill/>
          <a:ln w="9525">
            <a:noFill/>
            <a:miter lim="800000"/>
            <a:headEnd/>
            <a:tailEnd/>
          </a:ln>
        </p:spPr>
      </p:pic>
      <p:sp>
        <p:nvSpPr>
          <p:cNvPr id="8" name="Rectangle 7"/>
          <p:cNvSpPr/>
          <p:nvPr/>
        </p:nvSpPr>
        <p:spPr>
          <a:xfrm>
            <a:off x="304800" y="3440668"/>
            <a:ext cx="4162806" cy="369332"/>
          </a:xfrm>
          <a:prstGeom prst="rect">
            <a:avLst/>
          </a:prstGeom>
        </p:spPr>
        <p:txBody>
          <a:bodyPr wrap="none">
            <a:spAutoFit/>
          </a:bodyPr>
          <a:lstStyle/>
          <a:p>
            <a:r>
              <a:rPr lang="en-US" b="1" dirty="0">
                <a:solidFill>
                  <a:schemeClr val="bg1"/>
                </a:solidFill>
              </a:rPr>
              <a:t>Dr Harold Stringer and Dr. Mesfin Fransua</a:t>
            </a:r>
          </a:p>
        </p:txBody>
      </p:sp>
      <p:pic>
        <p:nvPicPr>
          <p:cNvPr id="1026" name="Picture 2"/>
          <p:cNvPicPr>
            <a:picLocks noChangeAspect="1" noChangeArrowheads="1"/>
          </p:cNvPicPr>
          <p:nvPr/>
        </p:nvPicPr>
        <p:blipFill>
          <a:blip r:embed="rId3" cstate="print"/>
          <a:srcRect/>
          <a:stretch>
            <a:fillRect/>
          </a:stretch>
        </p:blipFill>
        <p:spPr bwMode="auto">
          <a:xfrm>
            <a:off x="6324600" y="304800"/>
            <a:ext cx="2070100" cy="912559"/>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5029200" y="3794760"/>
            <a:ext cx="2057400" cy="2682240"/>
          </a:xfrm>
          <a:prstGeom prst="rect">
            <a:avLst/>
          </a:prstGeom>
          <a:noFill/>
          <a:ln w="9525">
            <a:noFill/>
            <a:miter lim="800000"/>
            <a:headEnd/>
            <a:tailEnd/>
          </a:ln>
        </p:spPr>
      </p:pic>
      <p:sp>
        <p:nvSpPr>
          <p:cNvPr id="10" name="TextBox 9"/>
          <p:cNvSpPr txBox="1"/>
          <p:nvPr/>
        </p:nvSpPr>
        <p:spPr>
          <a:xfrm>
            <a:off x="4572000" y="3429000"/>
            <a:ext cx="3249992" cy="353943"/>
          </a:xfrm>
          <a:prstGeom prst="rect">
            <a:avLst/>
          </a:prstGeom>
          <a:noFill/>
        </p:spPr>
        <p:txBody>
          <a:bodyPr wrap="none" rtlCol="0">
            <a:spAutoFit/>
          </a:bodyPr>
          <a:lstStyle/>
          <a:p>
            <a:r>
              <a:rPr lang="en-US" sz="1700" b="1" dirty="0">
                <a:solidFill>
                  <a:schemeClr val="bg1"/>
                </a:solidFill>
              </a:rPr>
              <a:t>Sean McIntosh, Program Manager</a:t>
            </a:r>
          </a:p>
        </p:txBody>
      </p:sp>
    </p:spTree>
    <p:extLst>
      <p:ext uri="{BB962C8B-B14F-4D97-AF65-F5344CB8AC3E}">
        <p14:creationId xmlns:p14="http://schemas.microsoft.com/office/powerpoint/2010/main" val="2044374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6" name="TextBox 5"/>
          <p:cNvSpPr txBox="1"/>
          <p:nvPr/>
        </p:nvSpPr>
        <p:spPr>
          <a:xfrm>
            <a:off x="173606" y="381000"/>
            <a:ext cx="6303394" cy="518297"/>
          </a:xfrm>
          <a:prstGeom prst="rect">
            <a:avLst/>
          </a:prstGeom>
          <a:noFill/>
        </p:spPr>
        <p:txBody>
          <a:bodyPr wrap="square" lIns="25603" tIns="12802" rIns="25603" bIns="12802" rtlCol="0">
            <a:spAutoFit/>
          </a:bodyPr>
          <a:lstStyle/>
          <a:p>
            <a:pPr>
              <a:lnSpc>
                <a:spcPct val="80000"/>
              </a:lnSpc>
            </a:pPr>
            <a:r>
              <a:rPr lang="en-US" sz="4000" dirty="0">
                <a:solidFill>
                  <a:srgbClr val="FFFF00"/>
                </a:solidFill>
                <a:latin typeface="Lato Black"/>
                <a:cs typeface="Lato Black"/>
              </a:rPr>
              <a:t>Did </a:t>
            </a:r>
            <a:r>
              <a:rPr lang="en-US" sz="4000" b="1" dirty="0">
                <a:solidFill>
                  <a:srgbClr val="FFFF00"/>
                </a:solidFill>
                <a:latin typeface="Lato Black"/>
                <a:cs typeface="Lato Black"/>
              </a:rPr>
              <a:t>YOU</a:t>
            </a:r>
            <a:r>
              <a:rPr lang="en-US" sz="4000" dirty="0">
                <a:solidFill>
                  <a:srgbClr val="FFFF00"/>
                </a:solidFill>
                <a:latin typeface="Lato Black"/>
                <a:cs typeface="Lato Black"/>
              </a:rPr>
              <a:t> know at </a:t>
            </a:r>
            <a:r>
              <a:rPr lang="en-US" sz="4000" b="1" dirty="0">
                <a:solidFill>
                  <a:srgbClr val="FFFF00"/>
                </a:solidFill>
                <a:latin typeface="Lato Black"/>
                <a:cs typeface="Lato Black"/>
              </a:rPr>
              <a:t>MSM</a:t>
            </a:r>
          </a:p>
        </p:txBody>
      </p:sp>
      <p:sp>
        <p:nvSpPr>
          <p:cNvPr id="2" name="Rectangle 1"/>
          <p:cNvSpPr/>
          <p:nvPr/>
        </p:nvSpPr>
        <p:spPr>
          <a:xfrm>
            <a:off x="0" y="0"/>
            <a:ext cx="9144000" cy="6851766"/>
          </a:xfrm>
          <a:prstGeom prst="rect">
            <a:avLst/>
          </a:prstGeom>
          <a:noFill/>
          <a:ln w="279400">
            <a:solidFill>
              <a:schemeClr val="accent1"/>
            </a:solidFill>
          </a:ln>
          <a:scene3d>
            <a:camera prst="orthographicFront"/>
            <a:lightRig rig="threePt" dir="t"/>
          </a:scene3d>
          <a:sp3d>
            <a:bevelT w="165100" prst="coolSlant"/>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870" tIns="14935" rIns="29870" bIns="14935" numCol="1" spcCol="0" rtlCol="0" fromWordArt="0" anchor="ctr" anchorCtr="0" forceAA="0" compatLnSpc="1">
            <a:prstTxWarp prst="textNoShape">
              <a:avLst/>
            </a:prstTxWarp>
            <a:noAutofit/>
          </a:bodyPr>
          <a:lstStyle/>
          <a:p>
            <a:pPr algn="ctr"/>
            <a:endParaRPr lang="en-US" sz="2100" dirty="0"/>
          </a:p>
        </p:txBody>
      </p:sp>
      <p:sp>
        <p:nvSpPr>
          <p:cNvPr id="8" name="Rectangle 7"/>
          <p:cNvSpPr/>
          <p:nvPr/>
        </p:nvSpPr>
        <p:spPr>
          <a:xfrm>
            <a:off x="304800" y="3440668"/>
            <a:ext cx="5945795" cy="369332"/>
          </a:xfrm>
          <a:prstGeom prst="rect">
            <a:avLst/>
          </a:prstGeom>
        </p:spPr>
        <p:txBody>
          <a:bodyPr wrap="none">
            <a:spAutoFit/>
          </a:bodyPr>
          <a:lstStyle/>
          <a:p>
            <a:r>
              <a:rPr lang="en-US" b="1" dirty="0">
                <a:solidFill>
                  <a:schemeClr val="bg1"/>
                </a:solidFill>
              </a:rPr>
              <a:t>Dr Ron Braithwaite, Dr Rhonda Holiday, Dr Jean Bonhomme</a:t>
            </a:r>
          </a:p>
        </p:txBody>
      </p:sp>
      <p:pic>
        <p:nvPicPr>
          <p:cNvPr id="4098" name="Picture 2"/>
          <p:cNvPicPr>
            <a:picLocks noChangeAspect="1" noChangeArrowheads="1"/>
          </p:cNvPicPr>
          <p:nvPr/>
        </p:nvPicPr>
        <p:blipFill>
          <a:blip r:embed="rId2" cstate="print"/>
          <a:srcRect/>
          <a:stretch>
            <a:fillRect/>
          </a:stretch>
        </p:blipFill>
        <p:spPr bwMode="auto">
          <a:xfrm>
            <a:off x="2743200" y="3886200"/>
            <a:ext cx="1625600" cy="2349500"/>
          </a:xfrm>
          <a:prstGeom prst="rect">
            <a:avLst/>
          </a:prstGeom>
          <a:noFill/>
          <a:ln w="9525">
            <a:noFill/>
            <a:miter lim="800000"/>
            <a:headEnd/>
            <a:tailEnd/>
          </a:ln>
        </p:spPr>
      </p:pic>
      <p:pic>
        <p:nvPicPr>
          <p:cNvPr id="4099" name="Picture 3"/>
          <p:cNvPicPr>
            <a:picLocks noChangeAspect="1" noChangeArrowheads="1"/>
          </p:cNvPicPr>
          <p:nvPr/>
        </p:nvPicPr>
        <p:blipFill>
          <a:blip r:embed="rId3" cstate="print"/>
          <a:srcRect/>
          <a:stretch>
            <a:fillRect/>
          </a:stretch>
        </p:blipFill>
        <p:spPr bwMode="auto">
          <a:xfrm>
            <a:off x="4419600" y="3886200"/>
            <a:ext cx="1402080" cy="2336800"/>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807720" y="3886200"/>
            <a:ext cx="1859280" cy="2324100"/>
          </a:xfrm>
          <a:prstGeom prst="rect">
            <a:avLst/>
          </a:prstGeom>
          <a:noFill/>
          <a:ln w="9525">
            <a:noFill/>
            <a:miter lim="800000"/>
            <a:headEnd/>
            <a:tailEnd/>
          </a:ln>
        </p:spPr>
      </p:pic>
      <p:sp>
        <p:nvSpPr>
          <p:cNvPr id="9" name="Content Placeholder 9"/>
          <p:cNvSpPr>
            <a:spLocks noGrp="1"/>
          </p:cNvSpPr>
          <p:nvPr>
            <p:ph sz="half" idx="4294967295"/>
          </p:nvPr>
        </p:nvSpPr>
        <p:spPr>
          <a:xfrm>
            <a:off x="304800" y="1012754"/>
            <a:ext cx="8610600" cy="1918414"/>
          </a:xfrm>
          <a:prstGeom prst="rect">
            <a:avLst/>
          </a:prstGeom>
        </p:spPr>
        <p:txBody>
          <a:bodyPr>
            <a:noAutofit/>
          </a:bodyPr>
          <a:lstStyle/>
          <a:p>
            <a:pPr>
              <a:spcBef>
                <a:spcPts val="1372"/>
              </a:spcBef>
              <a:buNone/>
            </a:pPr>
            <a:r>
              <a:rPr lang="en-US" sz="2200" dirty="0">
                <a:solidFill>
                  <a:schemeClr val="bg1"/>
                </a:solidFill>
              </a:rPr>
              <a:t>That </a:t>
            </a:r>
            <a:r>
              <a:rPr lang="en-US" sz="2200" b="1" u="sng" dirty="0">
                <a:solidFill>
                  <a:schemeClr val="bg1"/>
                </a:solidFill>
              </a:rPr>
              <a:t>HIV Testing</a:t>
            </a:r>
            <a:r>
              <a:rPr lang="en-US" sz="2200" dirty="0">
                <a:solidFill>
                  <a:schemeClr val="bg1"/>
                </a:solidFill>
              </a:rPr>
              <a:t> at Morehouse College/Clark Atlanta University is done through the </a:t>
            </a:r>
            <a:r>
              <a:rPr lang="en-US" sz="2200" i="1" u="sng" dirty="0">
                <a:solidFill>
                  <a:schemeClr val="bg1"/>
                </a:solidFill>
              </a:rPr>
              <a:t>TAKE Charge </a:t>
            </a:r>
            <a:r>
              <a:rPr lang="en-US" sz="2200" dirty="0">
                <a:solidFill>
                  <a:schemeClr val="bg1"/>
                </a:solidFill>
              </a:rPr>
              <a:t>project funded by the Substance Abuse and Mental Health Services Administration (SAMSHA)?   </a:t>
            </a:r>
          </a:p>
          <a:p>
            <a:pPr>
              <a:spcBef>
                <a:spcPts val="1372"/>
              </a:spcBef>
              <a:buNone/>
            </a:pPr>
            <a:r>
              <a:rPr lang="en-US" sz="2200" dirty="0">
                <a:solidFill>
                  <a:schemeClr val="bg1"/>
                </a:solidFill>
              </a:rPr>
              <a:t>we do HIV prevention work in the prison population?</a:t>
            </a:r>
          </a:p>
          <a:p>
            <a:pPr>
              <a:spcBef>
                <a:spcPts val="1372"/>
              </a:spcBef>
              <a:buNone/>
            </a:pPr>
            <a:r>
              <a:rPr lang="en-US" sz="2200" dirty="0">
                <a:solidFill>
                  <a:schemeClr val="bg1"/>
                </a:solidFill>
              </a:rPr>
              <a:t>we do HIV prevention work with adolescents in the community?</a:t>
            </a:r>
          </a:p>
          <a:p>
            <a:pPr>
              <a:spcBef>
                <a:spcPts val="1372"/>
              </a:spcBef>
            </a:pPr>
            <a:endParaRPr lang="en-US" sz="2200" dirty="0">
              <a:solidFill>
                <a:schemeClr val="bg1"/>
              </a:solidFill>
            </a:endParaRPr>
          </a:p>
        </p:txBody>
      </p:sp>
    </p:spTree>
    <p:extLst>
      <p:ext uri="{BB962C8B-B14F-4D97-AF65-F5344CB8AC3E}">
        <p14:creationId xmlns:p14="http://schemas.microsoft.com/office/powerpoint/2010/main" val="2044374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6" name="TextBox 5"/>
          <p:cNvSpPr txBox="1"/>
          <p:nvPr/>
        </p:nvSpPr>
        <p:spPr>
          <a:xfrm>
            <a:off x="457200" y="551039"/>
            <a:ext cx="6303394" cy="518297"/>
          </a:xfrm>
          <a:prstGeom prst="rect">
            <a:avLst/>
          </a:prstGeom>
          <a:noFill/>
        </p:spPr>
        <p:txBody>
          <a:bodyPr wrap="square" lIns="25603" tIns="12802" rIns="25603" bIns="12802" rtlCol="0">
            <a:spAutoFit/>
          </a:bodyPr>
          <a:lstStyle/>
          <a:p>
            <a:pPr>
              <a:lnSpc>
                <a:spcPct val="80000"/>
              </a:lnSpc>
            </a:pPr>
            <a:r>
              <a:rPr lang="en-US" sz="4000" dirty="0">
                <a:solidFill>
                  <a:srgbClr val="FFFF00"/>
                </a:solidFill>
                <a:latin typeface="Lato Black"/>
                <a:cs typeface="Lato Black"/>
              </a:rPr>
              <a:t>Did </a:t>
            </a:r>
            <a:r>
              <a:rPr lang="en-US" sz="4000" b="1" dirty="0">
                <a:solidFill>
                  <a:srgbClr val="FFFF00"/>
                </a:solidFill>
                <a:latin typeface="Lato Black"/>
                <a:cs typeface="Lato Black"/>
              </a:rPr>
              <a:t>YOU</a:t>
            </a:r>
            <a:r>
              <a:rPr lang="en-US" sz="4000" dirty="0">
                <a:solidFill>
                  <a:srgbClr val="FFFF00"/>
                </a:solidFill>
                <a:latin typeface="Lato Black"/>
                <a:cs typeface="Lato Black"/>
              </a:rPr>
              <a:t> know at </a:t>
            </a:r>
            <a:r>
              <a:rPr lang="en-US" sz="4000" b="1" dirty="0">
                <a:solidFill>
                  <a:srgbClr val="FFFF00"/>
                </a:solidFill>
                <a:latin typeface="Lato Black"/>
                <a:cs typeface="Lato Black"/>
              </a:rPr>
              <a:t>MSM</a:t>
            </a:r>
          </a:p>
        </p:txBody>
      </p:sp>
      <p:sp>
        <p:nvSpPr>
          <p:cNvPr id="7" name="Content Placeholder 9"/>
          <p:cNvSpPr>
            <a:spLocks noGrp="1"/>
          </p:cNvSpPr>
          <p:nvPr>
            <p:ph sz="half" idx="4294967295"/>
          </p:nvPr>
        </p:nvSpPr>
        <p:spPr>
          <a:xfrm>
            <a:off x="457200" y="990600"/>
            <a:ext cx="8273845" cy="1918414"/>
          </a:xfrm>
          <a:prstGeom prst="rect">
            <a:avLst/>
          </a:prstGeom>
        </p:spPr>
        <p:txBody>
          <a:bodyPr>
            <a:noAutofit/>
          </a:bodyPr>
          <a:lstStyle/>
          <a:p>
            <a:pPr>
              <a:spcBef>
                <a:spcPts val="1372"/>
              </a:spcBef>
              <a:buNone/>
            </a:pPr>
            <a:r>
              <a:rPr lang="en-US" sz="2900" b="1" u="sng" dirty="0">
                <a:solidFill>
                  <a:schemeClr val="bg1"/>
                </a:solidFill>
              </a:rPr>
              <a:t>We are developing HIV Diagnostics and Therapies</a:t>
            </a:r>
            <a:r>
              <a:rPr lang="en-US" sz="4100" dirty="0">
                <a:solidFill>
                  <a:schemeClr val="bg1"/>
                </a:solidFill>
                <a:latin typeface="Lato Black"/>
                <a:cs typeface="Lato Black"/>
              </a:rPr>
              <a:t>?</a:t>
            </a:r>
            <a:endParaRPr lang="en-US" sz="4100" b="1" dirty="0">
              <a:solidFill>
                <a:schemeClr val="bg1"/>
              </a:solidFill>
              <a:latin typeface="Lato Black"/>
              <a:cs typeface="Lato Black"/>
            </a:endParaRPr>
          </a:p>
          <a:p>
            <a:pPr>
              <a:spcBef>
                <a:spcPts val="1372"/>
              </a:spcBef>
            </a:pPr>
            <a:r>
              <a:rPr lang="en-US" sz="2200" b="1" i="1" u="sng" dirty="0">
                <a:solidFill>
                  <a:schemeClr val="bg1"/>
                </a:solidFill>
              </a:rPr>
              <a:t>Noninvasive Urine Diagnostic </a:t>
            </a:r>
            <a:r>
              <a:rPr lang="en-US" sz="2200" dirty="0">
                <a:solidFill>
                  <a:schemeClr val="bg1"/>
                </a:solidFill>
              </a:rPr>
              <a:t>– allows HIV infection detection; </a:t>
            </a:r>
            <a:br>
              <a:rPr lang="en-US" sz="2200" dirty="0">
                <a:solidFill>
                  <a:schemeClr val="bg1"/>
                </a:solidFill>
              </a:rPr>
            </a:br>
            <a:r>
              <a:rPr lang="en-US" sz="2200" dirty="0">
                <a:solidFill>
                  <a:schemeClr val="bg1"/>
                </a:solidFill>
              </a:rPr>
              <a:t>allows monitoring of the effect of antiretroviral treatment</a:t>
            </a:r>
          </a:p>
          <a:p>
            <a:pPr>
              <a:spcBef>
                <a:spcPts val="1372"/>
              </a:spcBef>
            </a:pPr>
            <a:r>
              <a:rPr lang="en-US" sz="2200" b="1" i="1" u="sng" dirty="0">
                <a:solidFill>
                  <a:schemeClr val="bg1"/>
                </a:solidFill>
              </a:rPr>
              <a:t>New Drug Class</a:t>
            </a:r>
            <a:r>
              <a:rPr lang="en-US" sz="2200" b="1" i="1" dirty="0">
                <a:solidFill>
                  <a:schemeClr val="bg1"/>
                </a:solidFill>
              </a:rPr>
              <a:t> </a:t>
            </a:r>
            <a:r>
              <a:rPr lang="en-US" sz="2200" dirty="0">
                <a:solidFill>
                  <a:schemeClr val="bg1"/>
                </a:solidFill>
              </a:rPr>
              <a:t>– Interferes with infected cell, locking HIV in the </a:t>
            </a:r>
            <a:br>
              <a:rPr lang="en-US" sz="2200" dirty="0">
                <a:solidFill>
                  <a:schemeClr val="bg1"/>
                </a:solidFill>
              </a:rPr>
            </a:br>
            <a:r>
              <a:rPr lang="en-US" sz="2200" dirty="0">
                <a:solidFill>
                  <a:schemeClr val="bg1"/>
                </a:solidFill>
              </a:rPr>
              <a:t>cell and blocking effects of HIV that lead to AIDS</a:t>
            </a:r>
          </a:p>
          <a:p>
            <a:pPr>
              <a:spcBef>
                <a:spcPts val="1372"/>
              </a:spcBef>
            </a:pPr>
            <a:r>
              <a:rPr lang="en-US" sz="2200" b="1" i="1" u="sng" dirty="0">
                <a:solidFill>
                  <a:schemeClr val="bg1"/>
                </a:solidFill>
              </a:rPr>
              <a:t>Plant-Based Herbal Treatment</a:t>
            </a:r>
            <a:r>
              <a:rPr lang="en-US" sz="2200" b="1" i="1" dirty="0">
                <a:solidFill>
                  <a:schemeClr val="bg1"/>
                </a:solidFill>
              </a:rPr>
              <a:t> </a:t>
            </a:r>
            <a:r>
              <a:rPr lang="en-US" sz="2200" dirty="0">
                <a:solidFill>
                  <a:schemeClr val="bg1"/>
                </a:solidFill>
              </a:rPr>
              <a:t>– Anti-viral properties that inhibit HIV and eliminate the infection</a:t>
            </a:r>
          </a:p>
          <a:p>
            <a:pPr>
              <a:spcBef>
                <a:spcPts val="1372"/>
              </a:spcBef>
            </a:pPr>
            <a:endParaRPr lang="en-US" sz="2200" dirty="0">
              <a:solidFill>
                <a:schemeClr val="bg1"/>
              </a:solidFill>
            </a:endParaRPr>
          </a:p>
        </p:txBody>
      </p:sp>
      <p:sp>
        <p:nvSpPr>
          <p:cNvPr id="2" name="Rectangle 1"/>
          <p:cNvSpPr/>
          <p:nvPr/>
        </p:nvSpPr>
        <p:spPr>
          <a:xfrm>
            <a:off x="0" y="0"/>
            <a:ext cx="9144000" cy="6851766"/>
          </a:xfrm>
          <a:prstGeom prst="rect">
            <a:avLst/>
          </a:prstGeom>
          <a:noFill/>
          <a:ln w="279400">
            <a:solidFill>
              <a:schemeClr val="accent1"/>
            </a:solidFill>
          </a:ln>
          <a:scene3d>
            <a:camera prst="orthographicFront"/>
            <a:lightRig rig="threePt" dir="t"/>
          </a:scene3d>
          <a:sp3d>
            <a:bevelT w="165100" prst="coolSlant"/>
          </a:sp3d>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9870" tIns="14935" rIns="29870" bIns="14935" numCol="1" spcCol="0" rtlCol="0" fromWordArt="0" anchor="ctr" anchorCtr="0" forceAA="0" compatLnSpc="1">
            <a:prstTxWarp prst="textNoShape">
              <a:avLst/>
            </a:prstTxWarp>
            <a:noAutofit/>
          </a:bodyPr>
          <a:lstStyle/>
          <a:p>
            <a:pPr algn="ctr"/>
            <a:endParaRPr lang="en-US" sz="2100" dirty="0"/>
          </a:p>
        </p:txBody>
      </p:sp>
      <p:pic>
        <p:nvPicPr>
          <p:cNvPr id="1026" name="Picture 2"/>
          <p:cNvPicPr>
            <a:picLocks noChangeAspect="1" noChangeArrowheads="1"/>
          </p:cNvPicPr>
          <p:nvPr/>
        </p:nvPicPr>
        <p:blipFill>
          <a:blip r:embed="rId2" cstate="print"/>
          <a:srcRect/>
          <a:stretch>
            <a:fillRect/>
          </a:stretch>
        </p:blipFill>
        <p:spPr bwMode="auto">
          <a:xfrm>
            <a:off x="1228725" y="4572000"/>
            <a:ext cx="5248275" cy="2076450"/>
          </a:xfrm>
          <a:prstGeom prst="rect">
            <a:avLst/>
          </a:prstGeom>
          <a:noFill/>
          <a:ln w="9525">
            <a:noFill/>
            <a:miter lim="800000"/>
            <a:headEnd/>
            <a:tailEnd/>
          </a:ln>
        </p:spPr>
      </p:pic>
      <p:sp>
        <p:nvSpPr>
          <p:cNvPr id="9" name="Rectangle 8"/>
          <p:cNvSpPr/>
          <p:nvPr/>
        </p:nvSpPr>
        <p:spPr>
          <a:xfrm>
            <a:off x="1578491" y="4278868"/>
            <a:ext cx="5167184" cy="369332"/>
          </a:xfrm>
          <a:prstGeom prst="rect">
            <a:avLst/>
          </a:prstGeom>
        </p:spPr>
        <p:txBody>
          <a:bodyPr wrap="none">
            <a:spAutoFit/>
          </a:bodyPr>
          <a:lstStyle/>
          <a:p>
            <a:r>
              <a:rPr lang="en-US" b="1" dirty="0">
                <a:solidFill>
                  <a:schemeClr val="bg1"/>
                </a:solidFill>
              </a:rPr>
              <a:t>Dr VC Bond        Dr Michael Powell  Dr Gale Newman</a:t>
            </a:r>
          </a:p>
        </p:txBody>
      </p:sp>
      <p:sp>
        <p:nvSpPr>
          <p:cNvPr id="8" name="Rectangle 7"/>
          <p:cNvSpPr/>
          <p:nvPr/>
        </p:nvSpPr>
        <p:spPr>
          <a:xfrm>
            <a:off x="6781800" y="6477000"/>
            <a:ext cx="2484206" cy="369332"/>
          </a:xfrm>
          <a:prstGeom prst="rect">
            <a:avLst/>
          </a:prstGeom>
        </p:spPr>
        <p:txBody>
          <a:bodyPr wrap="none">
            <a:spAutoFit/>
          </a:bodyPr>
          <a:lstStyle/>
          <a:p>
            <a:r>
              <a:rPr lang="en-US" b="1" dirty="0">
                <a:solidFill>
                  <a:schemeClr val="bg1"/>
                </a:solidFill>
                <a:effectLst>
                  <a:outerShdw blurRad="38100" dist="38100" dir="2700000" algn="tl">
                    <a:srgbClr val="000000"/>
                  </a:outerShdw>
                </a:effectLst>
              </a:rPr>
              <a:t>Nef Pathogenesis Group</a:t>
            </a:r>
            <a:endParaRPr lang="en-US" dirty="0"/>
          </a:p>
        </p:txBody>
      </p:sp>
    </p:spTree>
    <p:extLst>
      <p:ext uri="{BB962C8B-B14F-4D97-AF65-F5344CB8AC3E}">
        <p14:creationId xmlns:p14="http://schemas.microsoft.com/office/powerpoint/2010/main" val="2044374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993</TotalTime>
  <Words>1798</Words>
  <Application>Microsoft Office PowerPoint</Application>
  <PresentationFormat>On-screen Show (4:3)</PresentationFormat>
  <Paragraphs>134</Paragraphs>
  <Slides>15</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Lato Black</vt:lpstr>
      <vt:lpstr>Office Theme</vt:lpstr>
      <vt:lpstr>Hallmarks of HIV Pathogenesis are Modulated by Nef’s Secretion Modification Region</vt:lpstr>
      <vt:lpstr>We have effective tools and knowledge to end AIDS -  this process has started in US and even globally</vt:lpstr>
      <vt:lpstr>PowerPoint Presentation</vt:lpstr>
      <vt:lpstr>Rates of White Persons Living with an 
HIV Diagnosis in Georgia, by County, 2010</vt:lpstr>
      <vt:lpstr>PowerPoint Presentation</vt:lpstr>
      <vt:lpstr>The “Southern Epidemic”</vt:lpstr>
      <vt:lpstr>In the South - Georgia</vt:lpstr>
      <vt:lpstr>PowerPoint Presentation</vt:lpstr>
      <vt:lpstr>In the South - Georgia</vt:lpstr>
      <vt:lpstr>Solutions</vt:lpstr>
      <vt:lpstr>PowerPoint Presentation</vt:lpstr>
      <vt:lpstr>II. HIV Research at MSM</vt:lpstr>
      <vt:lpstr>PowerPoint Presentation</vt:lpstr>
      <vt:lpstr>PowerPoint Presentation</vt:lpstr>
      <vt:lpstr>PowerPoint Presentation</vt:lpstr>
    </vt:vector>
  </TitlesOfParts>
  <Company>Morehouse School of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Morehouse User</dc:creator>
  <cp:lastModifiedBy>Marshall, Maalek</cp:lastModifiedBy>
  <cp:revision>119</cp:revision>
  <dcterms:created xsi:type="dcterms:W3CDTF">2016-02-14T18:57:17Z</dcterms:created>
  <dcterms:modified xsi:type="dcterms:W3CDTF">2017-05-24T17:31:46Z</dcterms:modified>
</cp:coreProperties>
</file>